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380" r:id="rId4"/>
    <p:sldId id="382" r:id="rId5"/>
    <p:sldId id="257" r:id="rId6"/>
    <p:sldId id="263" r:id="rId7"/>
    <p:sldId id="304" r:id="rId8"/>
    <p:sldId id="398" r:id="rId9"/>
    <p:sldId id="267" r:id="rId10"/>
    <p:sldId id="269" r:id="rId11"/>
    <p:sldId id="265" r:id="rId12"/>
    <p:sldId id="295" r:id="rId13"/>
    <p:sldId id="342" r:id="rId14"/>
    <p:sldId id="379" r:id="rId15"/>
    <p:sldId id="284" r:id="rId16"/>
    <p:sldId id="285" r:id="rId17"/>
    <p:sldId id="286" r:id="rId18"/>
    <p:sldId id="384" r:id="rId19"/>
    <p:sldId id="385" r:id="rId20"/>
    <p:sldId id="314" r:id="rId21"/>
    <p:sldId id="383" r:id="rId22"/>
    <p:sldId id="358" r:id="rId23"/>
    <p:sldId id="359" r:id="rId24"/>
    <p:sldId id="360" r:id="rId25"/>
    <p:sldId id="362" r:id="rId26"/>
    <p:sldId id="387" r:id="rId27"/>
    <p:sldId id="386" r:id="rId28"/>
    <p:sldId id="368" r:id="rId29"/>
    <p:sldId id="369" r:id="rId30"/>
    <p:sldId id="370" r:id="rId31"/>
    <p:sldId id="372" r:id="rId32"/>
    <p:sldId id="405" r:id="rId33"/>
    <p:sldId id="410" r:id="rId34"/>
    <p:sldId id="408" r:id="rId35"/>
    <p:sldId id="411" r:id="rId36"/>
    <p:sldId id="412" r:id="rId37"/>
    <p:sldId id="404" r:id="rId38"/>
    <p:sldId id="401" r:id="rId39"/>
    <p:sldId id="403" r:id="rId40"/>
    <p:sldId id="413" r:id="rId41"/>
    <p:sldId id="305" r:id="rId42"/>
    <p:sldId id="275" r:id="rId43"/>
    <p:sldId id="409" r:id="rId44"/>
    <p:sldId id="407" r:id="rId45"/>
    <p:sldId id="390" r:id="rId46"/>
    <p:sldId id="354" r:id="rId47"/>
    <p:sldId id="281" r:id="rId48"/>
    <p:sldId id="321" r:id="rId49"/>
    <p:sldId id="324" r:id="rId50"/>
    <p:sldId id="325" r:id="rId51"/>
    <p:sldId id="333" r:id="rId52"/>
    <p:sldId id="327" r:id="rId53"/>
    <p:sldId id="328" r:id="rId54"/>
    <p:sldId id="33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4" autoAdjust="0"/>
    <p:restoredTop sz="94660"/>
  </p:normalViewPr>
  <p:slideViewPr>
    <p:cSldViewPr snapToGrid="0">
      <p:cViewPr varScale="1">
        <p:scale>
          <a:sx n="69" d="100"/>
          <a:sy n="69" d="100"/>
        </p:scale>
        <p:origin x="2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4F471-3A0C-4087-B2FE-1472E87C717A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B6AC46-D436-4936-B6BC-9666805279EA}">
      <dgm:prSet phldrT="[Text]"/>
      <dgm:spPr/>
      <dgm:t>
        <a:bodyPr/>
        <a:lstStyle/>
        <a:p>
          <a:r>
            <a:rPr lang="en-US" dirty="0"/>
            <a:t>Water Loss</a:t>
          </a:r>
        </a:p>
      </dgm:t>
    </dgm:pt>
    <dgm:pt modelId="{F90F853E-8281-40C7-BFB5-1AFA90F74149}" type="parTrans" cxnId="{50143F16-15D7-4F49-A65F-F15D57625F16}">
      <dgm:prSet/>
      <dgm:spPr/>
      <dgm:t>
        <a:bodyPr/>
        <a:lstStyle/>
        <a:p>
          <a:endParaRPr lang="en-US"/>
        </a:p>
      </dgm:t>
    </dgm:pt>
    <dgm:pt modelId="{B0467181-F1E5-4351-8A0B-47A99AE05D60}" type="sibTrans" cxnId="{50143F16-15D7-4F49-A65F-F15D57625F16}">
      <dgm:prSet/>
      <dgm:spPr/>
      <dgm:t>
        <a:bodyPr/>
        <a:lstStyle/>
        <a:p>
          <a:endParaRPr lang="en-US"/>
        </a:p>
      </dgm:t>
    </dgm:pt>
    <dgm:pt modelId="{E02B71D0-9365-467B-8716-BBE987D0DF9F}">
      <dgm:prSet phldrT="[Text]"/>
      <dgm:spPr/>
      <dgm:t>
        <a:bodyPr/>
        <a:lstStyle/>
        <a:p>
          <a:r>
            <a:rPr lang="en-US" dirty="0"/>
            <a:t>Photosynthesis</a:t>
          </a:r>
        </a:p>
      </dgm:t>
    </dgm:pt>
    <dgm:pt modelId="{E5719158-9971-4068-9319-ECE0313E71D5}" type="parTrans" cxnId="{0EC8B86A-A2A6-43B7-A5FA-22D2696C824D}">
      <dgm:prSet/>
      <dgm:spPr/>
      <dgm:t>
        <a:bodyPr/>
        <a:lstStyle/>
        <a:p>
          <a:endParaRPr lang="en-US"/>
        </a:p>
      </dgm:t>
    </dgm:pt>
    <dgm:pt modelId="{8C77AF45-2D98-4DEE-AF1A-13E396F300A3}" type="sibTrans" cxnId="{0EC8B86A-A2A6-43B7-A5FA-22D2696C824D}">
      <dgm:prSet/>
      <dgm:spPr/>
      <dgm:t>
        <a:bodyPr/>
        <a:lstStyle/>
        <a:p>
          <a:endParaRPr lang="en-US"/>
        </a:p>
      </dgm:t>
    </dgm:pt>
    <dgm:pt modelId="{FD521694-B8FE-4205-8967-062E2535500D}" type="pres">
      <dgm:prSet presAssocID="{00C4F471-3A0C-4087-B2FE-1472E87C717A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97E1DD-6F41-43A3-AC6A-27EC8BB7680F}" type="pres">
      <dgm:prSet presAssocID="{00C4F471-3A0C-4087-B2FE-1472E87C717A}" presName="divider" presStyleLbl="fgShp" presStyleIdx="0" presStyleCnt="1"/>
      <dgm:spPr>
        <a:solidFill>
          <a:schemeClr val="bg2">
            <a:lumMod val="90000"/>
          </a:schemeClr>
        </a:solidFill>
      </dgm:spPr>
    </dgm:pt>
    <dgm:pt modelId="{54A72263-03AF-41EB-9390-34B59626F31A}" type="pres">
      <dgm:prSet presAssocID="{C2B6AC46-D436-4936-B6BC-9666805279EA}" presName="downArrow" presStyleLbl="node1" presStyleIdx="0" presStyleCnt="2"/>
      <dgm:spPr>
        <a:solidFill>
          <a:srgbClr val="C00000"/>
        </a:solidFill>
        <a:ln>
          <a:solidFill>
            <a:srgbClr val="C00000"/>
          </a:solidFill>
        </a:ln>
      </dgm:spPr>
    </dgm:pt>
    <dgm:pt modelId="{1579ADE8-AB40-4243-B493-5066E05CFAE5}" type="pres">
      <dgm:prSet presAssocID="{C2B6AC46-D436-4936-B6BC-9666805279EA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923FE-F10B-4D8E-AD31-BB3562ECF415}" type="pres">
      <dgm:prSet presAssocID="{E02B71D0-9365-467B-8716-BBE987D0DF9F}" presName="upArrow" presStyleLbl="node1" presStyleIdx="1" presStyleCnt="2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4CA784ED-64BA-42FC-9A20-C24850D361E5}" type="pres">
      <dgm:prSet presAssocID="{E02B71D0-9365-467B-8716-BBE987D0DF9F}" presName="upArrowText" presStyleLbl="revTx" presStyleIdx="1" presStyleCnt="2" custScaleX="1511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62F35F-A2ED-407D-9AED-B78F13707D1F}" type="presOf" srcId="{E02B71D0-9365-467B-8716-BBE987D0DF9F}" destId="{4CA784ED-64BA-42FC-9A20-C24850D361E5}" srcOrd="0" destOrd="0" presId="urn:microsoft.com/office/officeart/2005/8/layout/arrow3"/>
    <dgm:cxn modelId="{5773D88F-7450-4DA7-B20A-61702BCF32DB}" type="presOf" srcId="{00C4F471-3A0C-4087-B2FE-1472E87C717A}" destId="{FD521694-B8FE-4205-8967-062E2535500D}" srcOrd="0" destOrd="0" presId="urn:microsoft.com/office/officeart/2005/8/layout/arrow3"/>
    <dgm:cxn modelId="{50143F16-15D7-4F49-A65F-F15D57625F16}" srcId="{00C4F471-3A0C-4087-B2FE-1472E87C717A}" destId="{C2B6AC46-D436-4936-B6BC-9666805279EA}" srcOrd="0" destOrd="0" parTransId="{F90F853E-8281-40C7-BFB5-1AFA90F74149}" sibTransId="{B0467181-F1E5-4351-8A0B-47A99AE05D60}"/>
    <dgm:cxn modelId="{0EC8B86A-A2A6-43B7-A5FA-22D2696C824D}" srcId="{00C4F471-3A0C-4087-B2FE-1472E87C717A}" destId="{E02B71D0-9365-467B-8716-BBE987D0DF9F}" srcOrd="1" destOrd="0" parTransId="{E5719158-9971-4068-9319-ECE0313E71D5}" sibTransId="{8C77AF45-2D98-4DEE-AF1A-13E396F300A3}"/>
    <dgm:cxn modelId="{49E15C8E-2349-4B46-BC5A-3F6DE3C3BFC2}" type="presOf" srcId="{C2B6AC46-D436-4936-B6BC-9666805279EA}" destId="{1579ADE8-AB40-4243-B493-5066E05CFAE5}" srcOrd="0" destOrd="0" presId="urn:microsoft.com/office/officeart/2005/8/layout/arrow3"/>
    <dgm:cxn modelId="{D775AE39-89B4-42AE-8AC2-84F035D42030}" type="presParOf" srcId="{FD521694-B8FE-4205-8967-062E2535500D}" destId="{6797E1DD-6F41-43A3-AC6A-27EC8BB7680F}" srcOrd="0" destOrd="0" presId="urn:microsoft.com/office/officeart/2005/8/layout/arrow3"/>
    <dgm:cxn modelId="{49E95215-BAB8-4361-ABAE-504F099DE034}" type="presParOf" srcId="{FD521694-B8FE-4205-8967-062E2535500D}" destId="{54A72263-03AF-41EB-9390-34B59626F31A}" srcOrd="1" destOrd="0" presId="urn:microsoft.com/office/officeart/2005/8/layout/arrow3"/>
    <dgm:cxn modelId="{3D9FC017-4F04-4128-92B2-31A58F7ED13A}" type="presParOf" srcId="{FD521694-B8FE-4205-8967-062E2535500D}" destId="{1579ADE8-AB40-4243-B493-5066E05CFAE5}" srcOrd="2" destOrd="0" presId="urn:microsoft.com/office/officeart/2005/8/layout/arrow3"/>
    <dgm:cxn modelId="{4E340FF6-3BE6-4C10-97C3-7A75C3EA1BFF}" type="presParOf" srcId="{FD521694-B8FE-4205-8967-062E2535500D}" destId="{5C6923FE-F10B-4D8E-AD31-BB3562ECF415}" srcOrd="3" destOrd="0" presId="urn:microsoft.com/office/officeart/2005/8/layout/arrow3"/>
    <dgm:cxn modelId="{B6986927-C746-41EA-AD1A-F3F4C13A4E3F}" type="presParOf" srcId="{FD521694-B8FE-4205-8967-062E2535500D}" destId="{4CA784ED-64BA-42FC-9A20-C24850D361E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7E1DD-6F41-43A3-AC6A-27EC8BB7680F}">
      <dsp:nvSpPr>
        <dsp:cNvPr id="0" name=""/>
        <dsp:cNvSpPr/>
      </dsp:nvSpPr>
      <dsp:spPr>
        <a:xfrm rot="21300000">
          <a:off x="18029" y="1373669"/>
          <a:ext cx="5839323" cy="668690"/>
        </a:xfrm>
        <a:prstGeom prst="mathMinus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72263-03AF-41EB-9390-34B59626F31A}">
      <dsp:nvSpPr>
        <dsp:cNvPr id="0" name=""/>
        <dsp:cNvSpPr/>
      </dsp:nvSpPr>
      <dsp:spPr>
        <a:xfrm>
          <a:off x="705045" y="170801"/>
          <a:ext cx="1762614" cy="1366411"/>
        </a:xfrm>
        <a:prstGeom prst="downArrow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9ADE8-AB40-4243-B493-5066E05CFAE5}">
      <dsp:nvSpPr>
        <dsp:cNvPr id="0" name=""/>
        <dsp:cNvSpPr/>
      </dsp:nvSpPr>
      <dsp:spPr>
        <a:xfrm>
          <a:off x="3113952" y="0"/>
          <a:ext cx="1880122" cy="1434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Water Loss</a:t>
          </a:r>
        </a:p>
      </dsp:txBody>
      <dsp:txXfrm>
        <a:off x="3113952" y="0"/>
        <a:ext cx="1880122" cy="1434732"/>
      </dsp:txXfrm>
    </dsp:sp>
    <dsp:sp modelId="{5C6923FE-F10B-4D8E-AD31-BB3562ECF415}">
      <dsp:nvSpPr>
        <dsp:cNvPr id="0" name=""/>
        <dsp:cNvSpPr/>
      </dsp:nvSpPr>
      <dsp:spPr>
        <a:xfrm>
          <a:off x="3407722" y="1878815"/>
          <a:ext cx="1762614" cy="1366411"/>
        </a:xfrm>
        <a:prstGeom prst="upArrow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784ED-64BA-42FC-9A20-C24850D361E5}">
      <dsp:nvSpPr>
        <dsp:cNvPr id="0" name=""/>
        <dsp:cNvSpPr/>
      </dsp:nvSpPr>
      <dsp:spPr>
        <a:xfrm>
          <a:off x="400597" y="1981296"/>
          <a:ext cx="2841542" cy="1434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Photosynthesis</a:t>
          </a:r>
        </a:p>
      </dsp:txBody>
      <dsp:txXfrm>
        <a:off x="400597" y="1981296"/>
        <a:ext cx="2841542" cy="1434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B719-0ED2-444B-97A0-7BF2AC257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199B6-1EDB-4340-ADA1-292D82670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42149-30E7-480C-8AFD-F2DC19B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C56D5-4339-4CFD-BA28-19AC8320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8EB1-693E-47A9-9EA3-AF14F92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0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AA7C-5307-4544-98B0-5DAC77D7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771AE-5631-42BF-92C4-544D72D8C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69DF-91BD-4289-B330-62412334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218A-3AA5-45D8-ADB3-73168DB4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6D8FE-50B9-4D1B-8727-AB3DC318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8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49D1C-7EBC-48ED-89EE-E783B9F9D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C007E-5F9E-4765-AA09-C1C68ECF9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8BCB-2E3C-4CB1-89FB-982BC137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E2F2D-09D9-41FD-9E33-CE1C3860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E375-18AA-4055-8EED-8962E664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C703-0444-4549-8662-4013A6A7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6B71-FBE3-4D51-ABA5-C676946F6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4BB2-4F3C-49D8-9DB7-CA82066A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92FB-726A-4E96-A4AF-47D7E6AB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8FD90-59C2-414A-8DD6-DA8497EE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5061-0D03-46BE-8634-A6DC9F93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90296-A76E-4B45-9701-79790FE7A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01C8E-69F4-45D0-8DA4-97C6A925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F1D4D-9A1D-4594-9F2C-ABAF3C19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E506-287C-4998-B062-5938D2C1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9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7879-8C3E-42FC-8494-B0BE543E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F108-BA77-4B28-AAA3-CEA4BC3C1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34C0B-12B8-4A1F-B9E3-6A45398D1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9B97A-90CB-4087-84B8-A8361979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AE444-C4D4-4063-84A1-A0893B15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1230-3CFE-446E-AE94-0D32DF18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A994-B05A-429F-A7C5-159942FF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ADFEA-31D2-414E-A571-B59A79854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6F367-3500-4664-A9E7-0CFCC41CE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12D15-3164-4F9E-9DA6-D171A600E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44577-8927-4A78-9AE8-FEAE9E595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F66D0-F71E-4B2E-B8C8-CD892A53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8B80B-CE57-4A14-B758-549D1037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C4F6F-D82F-4EEC-B5F3-5D495B16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6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F1CC-6F28-4CE9-A966-34FBF344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E4DBA-22E7-42BE-8A07-283C2DCF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1C5B1-F4BF-4027-84FE-508D9328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A8B06-67F3-413B-9260-39F9E5D0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D8A12-B9DA-4CD0-BD46-0057C1FA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6B471-24F2-481E-866E-C40D827B0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CA23-5CE7-4AD1-8A10-CDD94005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6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C3D7-37C9-4DD8-BF26-5A5D1BC6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66E98-4EAE-4F38-A0E3-D03594B3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CED23-1091-4D4A-982E-908289F1E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1B94A-2CC1-4F64-A7B6-F70E2DF6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27498-C642-4D6A-A558-3CB651A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B8AB6-B0AD-4501-BF2A-6C80E28C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7703-C67B-45FB-B0D5-CFC4056F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D5D176-D8BB-46F4-B39D-1CA9671A1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86B7C-C0E2-48CC-8DC5-BCAD5084B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4F1F8-6F50-4628-82FB-C350671F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C6BCA-6710-40D7-88C8-39FA7FA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2CBD-2616-4C3A-8D45-0D259ABD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F69B68-A9CD-4F26-B682-1008BEBB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58FEA-5187-4A5A-9F24-0FC6E62B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47E54-8649-45DE-93BF-1EE23E495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DD4D-1C8A-4972-A7B0-4291BF26B8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84598-F77E-4AC3-B441-CEC63E01A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EC9D-93A9-49B1-8031-C339BE088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43D41-C0B8-46E8-B7AF-2D4334344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f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fif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12D6-6CAC-4441-AA51-88B9D4BC0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Novel Theoretical Model for Optimal C</a:t>
            </a:r>
            <a:r>
              <a:rPr lang="en-US" baseline="-25000" dirty="0" smtClean="0"/>
              <a:t>4</a:t>
            </a:r>
            <a:r>
              <a:rPr lang="en-US" dirty="0" smtClean="0"/>
              <a:t> Photosynthesis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571FC-5827-448B-B6FE-03AFCF547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Helen Scott</a:t>
            </a:r>
          </a:p>
        </p:txBody>
      </p:sp>
    </p:spTree>
    <p:extLst>
      <p:ext uri="{BB962C8B-B14F-4D97-AF65-F5344CB8AC3E}">
        <p14:creationId xmlns:p14="http://schemas.microsoft.com/office/powerpoint/2010/main" val="95368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2BE8-82EB-4AFE-BE6E-058BCCD9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know well: Short term responses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80C673B-9D37-471B-BCE7-2FE49B143F37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1" t="168"/>
          <a:stretch/>
        </p:blipFill>
        <p:spPr>
          <a:xfrm>
            <a:off x="1700784" y="1271015"/>
            <a:ext cx="8542143" cy="530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A900-CB21-4083-81D5-5B67A5DC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happens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19006-D068-416F-A2A7-D8BD005EC97A}"/>
              </a:ext>
            </a:extLst>
          </p:cNvPr>
          <p:cNvSpPr txBox="1"/>
          <p:nvPr/>
        </p:nvSpPr>
        <p:spPr>
          <a:xfrm>
            <a:off x="7929030" y="1413689"/>
            <a:ext cx="191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1E7B-5BAB-4D69-9123-172A7EE94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9" t="446" r="10092" b="-446"/>
          <a:stretch/>
        </p:blipFill>
        <p:spPr>
          <a:xfrm>
            <a:off x="1478402" y="2333449"/>
            <a:ext cx="3657600" cy="36576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DDCEF-DB3B-4A49-9CF3-B6E51BB9B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6" t="19612" r="-66" b="5685"/>
          <a:stretch/>
        </p:blipFill>
        <p:spPr>
          <a:xfrm>
            <a:off x="7055996" y="2204942"/>
            <a:ext cx="3657600" cy="3647186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4E6F74-FC00-44AE-8E27-B70B41B06D29}"/>
              </a:ext>
            </a:extLst>
          </p:cNvPr>
          <p:cNvSpPr txBox="1"/>
          <p:nvPr/>
        </p:nvSpPr>
        <p:spPr>
          <a:xfrm>
            <a:off x="2351439" y="1478702"/>
            <a:ext cx="191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High Light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7AAB4-EB67-47D0-A979-99039C926D60}"/>
              </a:ext>
            </a:extLst>
          </p:cNvPr>
          <p:cNvSpPr txBox="1"/>
          <p:nvPr/>
        </p:nvSpPr>
        <p:spPr>
          <a:xfrm>
            <a:off x="5720503" y="1486185"/>
            <a:ext cx="75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vs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4C7C-BB34-4B7C-A6B5-603131E5354F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40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A900-CB21-4083-81D5-5B67A5DC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happens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19006-D068-416F-A2A7-D8BD005EC97A}"/>
              </a:ext>
            </a:extLst>
          </p:cNvPr>
          <p:cNvSpPr txBox="1"/>
          <p:nvPr/>
        </p:nvSpPr>
        <p:spPr>
          <a:xfrm>
            <a:off x="7929030" y="1413689"/>
            <a:ext cx="191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E6F74-FC00-44AE-8E27-B70B41B06D29}"/>
              </a:ext>
            </a:extLst>
          </p:cNvPr>
          <p:cNvSpPr txBox="1"/>
          <p:nvPr/>
        </p:nvSpPr>
        <p:spPr>
          <a:xfrm>
            <a:off x="2351439" y="1478702"/>
            <a:ext cx="191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High Light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7AAB4-EB67-47D0-A979-99039C926D60}"/>
              </a:ext>
            </a:extLst>
          </p:cNvPr>
          <p:cNvSpPr txBox="1"/>
          <p:nvPr/>
        </p:nvSpPr>
        <p:spPr>
          <a:xfrm>
            <a:off x="5720503" y="1486185"/>
            <a:ext cx="75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vs</a:t>
            </a:r>
            <a:endParaRPr lang="en-US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A04C7A1-10B2-45B8-B9E1-71093CA6F3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94263" y="2260024"/>
            <a:ext cx="9052479" cy="3976686"/>
            <a:chOff x="130" y="4221"/>
            <a:chExt cx="3475" cy="2505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351B739F-3CFD-4A4C-A4B4-79C3E5D4565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4" y="4221"/>
              <a:ext cx="3281" cy="2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7F981338-B836-4E81-9C20-1CBF7E68E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4221"/>
              <a:ext cx="1619" cy="2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13C5FD91-71B3-48A3-AD1C-C0B0E82FC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4221"/>
              <a:ext cx="1619" cy="2364"/>
            </a:xfrm>
            <a:prstGeom prst="rect">
              <a:avLst/>
            </a:prstGeom>
            <a:noFill/>
            <a:ln w="47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8F4ED635-F62D-4DF4-90F1-69E384368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4250"/>
              <a:ext cx="1438" cy="214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E43C5714-C3E8-4FF1-AE74-38F7D5834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5993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DFF3B447-40E1-4D79-8D91-892C6083B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5384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0">
              <a:extLst>
                <a:ext uri="{FF2B5EF4-FFF2-40B4-BE49-F238E27FC236}">
                  <a16:creationId xmlns:a16="http://schemas.microsoft.com/office/drawing/2014/main" id="{70DD0B45-77B1-4236-8E7F-C4ABF590D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4775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29450B39-CB6F-4A12-91ED-1DBF749FBC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706124BB-38C6-4476-97F6-27E87F13A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7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77EE55F0-E40C-4384-BE81-2CA31DE52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0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2C91115F-74BB-44A8-ACDF-A6E0760669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2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499AEF8A-AFE7-4019-978A-9E5E5CD4A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6300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4F962815-95F7-46E1-A4D1-ED7744577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5691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68355A7C-3502-453D-973F-428067985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5078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EB5A2457-7C48-4E42-BB3C-F23F157B5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" y="4469"/>
              <a:ext cx="1438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57CCCF8D-0AAF-4CCB-81DC-9F93A4889F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6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DE0542D8-648B-4B6D-A9FB-D4D1EB41A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C827F43A-4319-4DF9-9097-852DBA0141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9E262BA9-22AE-4016-A4D8-77AAE51600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4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5C239D3-4783-4FA6-9AD4-49EEB387A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4721"/>
              <a:ext cx="1308" cy="1108"/>
            </a:xfrm>
            <a:custGeom>
              <a:avLst/>
              <a:gdLst>
                <a:gd name="T0" fmla="*/ 4 w 382"/>
                <a:gd name="T1" fmla="*/ 253 h 264"/>
                <a:gd name="T2" fmla="*/ 13 w 382"/>
                <a:gd name="T3" fmla="*/ 232 h 264"/>
                <a:gd name="T4" fmla="*/ 21 w 382"/>
                <a:gd name="T5" fmla="*/ 212 h 264"/>
                <a:gd name="T6" fmla="*/ 30 w 382"/>
                <a:gd name="T7" fmla="*/ 193 h 264"/>
                <a:gd name="T8" fmla="*/ 38 w 382"/>
                <a:gd name="T9" fmla="*/ 174 h 264"/>
                <a:gd name="T10" fmla="*/ 47 w 382"/>
                <a:gd name="T11" fmla="*/ 156 h 264"/>
                <a:gd name="T12" fmla="*/ 55 w 382"/>
                <a:gd name="T13" fmla="*/ 139 h 264"/>
                <a:gd name="T14" fmla="*/ 64 w 382"/>
                <a:gd name="T15" fmla="*/ 123 h 264"/>
                <a:gd name="T16" fmla="*/ 72 w 382"/>
                <a:gd name="T17" fmla="*/ 108 h 264"/>
                <a:gd name="T18" fmla="*/ 81 w 382"/>
                <a:gd name="T19" fmla="*/ 94 h 264"/>
                <a:gd name="T20" fmla="*/ 89 w 382"/>
                <a:gd name="T21" fmla="*/ 80 h 264"/>
                <a:gd name="T22" fmla="*/ 98 w 382"/>
                <a:gd name="T23" fmla="*/ 68 h 264"/>
                <a:gd name="T24" fmla="*/ 106 w 382"/>
                <a:gd name="T25" fmla="*/ 56 h 264"/>
                <a:gd name="T26" fmla="*/ 115 w 382"/>
                <a:gd name="T27" fmla="*/ 46 h 264"/>
                <a:gd name="T28" fmla="*/ 123 w 382"/>
                <a:gd name="T29" fmla="*/ 36 h 264"/>
                <a:gd name="T30" fmla="*/ 132 w 382"/>
                <a:gd name="T31" fmla="*/ 27 h 264"/>
                <a:gd name="T32" fmla="*/ 140 w 382"/>
                <a:gd name="T33" fmla="*/ 19 h 264"/>
                <a:gd name="T34" fmla="*/ 148 w 382"/>
                <a:gd name="T35" fmla="*/ 12 h 264"/>
                <a:gd name="T36" fmla="*/ 157 w 382"/>
                <a:gd name="T37" fmla="*/ 6 h 264"/>
                <a:gd name="T38" fmla="*/ 165 w 382"/>
                <a:gd name="T39" fmla="*/ 2 h 264"/>
                <a:gd name="T40" fmla="*/ 174 w 382"/>
                <a:gd name="T41" fmla="*/ 1 h 264"/>
                <a:gd name="T42" fmla="*/ 182 w 382"/>
                <a:gd name="T43" fmla="*/ 0 h 264"/>
                <a:gd name="T44" fmla="*/ 191 w 382"/>
                <a:gd name="T45" fmla="*/ 0 h 264"/>
                <a:gd name="T46" fmla="*/ 199 w 382"/>
                <a:gd name="T47" fmla="*/ 0 h 264"/>
                <a:gd name="T48" fmla="*/ 208 w 382"/>
                <a:gd name="T49" fmla="*/ 0 h 264"/>
                <a:gd name="T50" fmla="*/ 216 w 382"/>
                <a:gd name="T51" fmla="*/ 0 h 264"/>
                <a:gd name="T52" fmla="*/ 225 w 382"/>
                <a:gd name="T53" fmla="*/ 0 h 264"/>
                <a:gd name="T54" fmla="*/ 233 w 382"/>
                <a:gd name="T55" fmla="*/ 0 h 264"/>
                <a:gd name="T56" fmla="*/ 242 w 382"/>
                <a:gd name="T57" fmla="*/ 0 h 264"/>
                <a:gd name="T58" fmla="*/ 250 w 382"/>
                <a:gd name="T59" fmla="*/ 0 h 264"/>
                <a:gd name="T60" fmla="*/ 259 w 382"/>
                <a:gd name="T61" fmla="*/ 0 h 264"/>
                <a:gd name="T62" fmla="*/ 267 w 382"/>
                <a:gd name="T63" fmla="*/ 0 h 264"/>
                <a:gd name="T64" fmla="*/ 276 w 382"/>
                <a:gd name="T65" fmla="*/ 0 h 264"/>
                <a:gd name="T66" fmla="*/ 284 w 382"/>
                <a:gd name="T67" fmla="*/ 0 h 264"/>
                <a:gd name="T68" fmla="*/ 293 w 382"/>
                <a:gd name="T69" fmla="*/ 0 h 264"/>
                <a:gd name="T70" fmla="*/ 301 w 382"/>
                <a:gd name="T71" fmla="*/ 0 h 264"/>
                <a:gd name="T72" fmla="*/ 310 w 382"/>
                <a:gd name="T73" fmla="*/ 0 h 264"/>
                <a:gd name="T74" fmla="*/ 318 w 382"/>
                <a:gd name="T75" fmla="*/ 0 h 264"/>
                <a:gd name="T76" fmla="*/ 327 w 382"/>
                <a:gd name="T77" fmla="*/ 0 h 264"/>
                <a:gd name="T78" fmla="*/ 335 w 382"/>
                <a:gd name="T79" fmla="*/ 0 h 264"/>
                <a:gd name="T80" fmla="*/ 343 w 382"/>
                <a:gd name="T81" fmla="*/ 0 h 264"/>
                <a:gd name="T82" fmla="*/ 352 w 382"/>
                <a:gd name="T83" fmla="*/ 0 h 264"/>
                <a:gd name="T84" fmla="*/ 360 w 382"/>
                <a:gd name="T85" fmla="*/ 0 h 264"/>
                <a:gd name="T86" fmla="*/ 369 w 382"/>
                <a:gd name="T87" fmla="*/ 0 h 264"/>
                <a:gd name="T88" fmla="*/ 377 w 382"/>
                <a:gd name="T8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264">
                  <a:moveTo>
                    <a:pt x="0" y="264"/>
                  </a:moveTo>
                  <a:lnTo>
                    <a:pt x="4" y="253"/>
                  </a:lnTo>
                  <a:lnTo>
                    <a:pt x="9" y="243"/>
                  </a:lnTo>
                  <a:lnTo>
                    <a:pt x="13" y="232"/>
                  </a:lnTo>
                  <a:lnTo>
                    <a:pt x="17" y="222"/>
                  </a:lnTo>
                  <a:lnTo>
                    <a:pt x="21" y="212"/>
                  </a:lnTo>
                  <a:lnTo>
                    <a:pt x="26" y="202"/>
                  </a:lnTo>
                  <a:lnTo>
                    <a:pt x="30" y="193"/>
                  </a:lnTo>
                  <a:lnTo>
                    <a:pt x="34" y="183"/>
                  </a:lnTo>
                  <a:lnTo>
                    <a:pt x="38" y="174"/>
                  </a:lnTo>
                  <a:lnTo>
                    <a:pt x="42" y="165"/>
                  </a:lnTo>
                  <a:lnTo>
                    <a:pt x="47" y="156"/>
                  </a:lnTo>
                  <a:lnTo>
                    <a:pt x="51" y="148"/>
                  </a:lnTo>
                  <a:lnTo>
                    <a:pt x="55" y="139"/>
                  </a:lnTo>
                  <a:lnTo>
                    <a:pt x="59" y="131"/>
                  </a:lnTo>
                  <a:lnTo>
                    <a:pt x="64" y="123"/>
                  </a:lnTo>
                  <a:lnTo>
                    <a:pt x="68" y="116"/>
                  </a:lnTo>
                  <a:lnTo>
                    <a:pt x="72" y="108"/>
                  </a:lnTo>
                  <a:lnTo>
                    <a:pt x="76" y="101"/>
                  </a:lnTo>
                  <a:lnTo>
                    <a:pt x="81" y="94"/>
                  </a:lnTo>
                  <a:lnTo>
                    <a:pt x="85" y="87"/>
                  </a:lnTo>
                  <a:lnTo>
                    <a:pt x="89" y="80"/>
                  </a:lnTo>
                  <a:lnTo>
                    <a:pt x="93" y="74"/>
                  </a:lnTo>
                  <a:lnTo>
                    <a:pt x="98" y="68"/>
                  </a:lnTo>
                  <a:lnTo>
                    <a:pt x="102" y="62"/>
                  </a:lnTo>
                  <a:lnTo>
                    <a:pt x="106" y="56"/>
                  </a:lnTo>
                  <a:lnTo>
                    <a:pt x="110" y="51"/>
                  </a:lnTo>
                  <a:lnTo>
                    <a:pt x="115" y="46"/>
                  </a:lnTo>
                  <a:lnTo>
                    <a:pt x="119" y="41"/>
                  </a:lnTo>
                  <a:lnTo>
                    <a:pt x="123" y="36"/>
                  </a:lnTo>
                  <a:lnTo>
                    <a:pt x="127" y="31"/>
                  </a:lnTo>
                  <a:lnTo>
                    <a:pt x="132" y="27"/>
                  </a:lnTo>
                  <a:lnTo>
                    <a:pt x="136" y="23"/>
                  </a:lnTo>
                  <a:lnTo>
                    <a:pt x="140" y="19"/>
                  </a:lnTo>
                  <a:lnTo>
                    <a:pt x="144" y="15"/>
                  </a:lnTo>
                  <a:lnTo>
                    <a:pt x="148" y="12"/>
                  </a:lnTo>
                  <a:lnTo>
                    <a:pt x="153" y="8"/>
                  </a:lnTo>
                  <a:lnTo>
                    <a:pt x="157" y="6"/>
                  </a:lnTo>
                  <a:lnTo>
                    <a:pt x="161" y="4"/>
                  </a:lnTo>
                  <a:lnTo>
                    <a:pt x="165" y="2"/>
                  </a:lnTo>
                  <a:lnTo>
                    <a:pt x="170" y="1"/>
                  </a:lnTo>
                  <a:lnTo>
                    <a:pt x="174" y="1"/>
                  </a:lnTo>
                  <a:lnTo>
                    <a:pt x="178" y="1"/>
                  </a:lnTo>
                  <a:lnTo>
                    <a:pt x="182" y="0"/>
                  </a:lnTo>
                  <a:lnTo>
                    <a:pt x="187" y="0"/>
                  </a:lnTo>
                  <a:lnTo>
                    <a:pt x="191" y="0"/>
                  </a:lnTo>
                  <a:lnTo>
                    <a:pt x="195" y="0"/>
                  </a:lnTo>
                  <a:lnTo>
                    <a:pt x="199" y="0"/>
                  </a:lnTo>
                  <a:lnTo>
                    <a:pt x="204" y="0"/>
                  </a:lnTo>
                  <a:lnTo>
                    <a:pt x="208" y="0"/>
                  </a:lnTo>
                  <a:lnTo>
                    <a:pt x="212" y="0"/>
                  </a:lnTo>
                  <a:lnTo>
                    <a:pt x="216" y="0"/>
                  </a:lnTo>
                  <a:lnTo>
                    <a:pt x="221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3" y="0"/>
                  </a:lnTo>
                  <a:lnTo>
                    <a:pt x="237" y="0"/>
                  </a:lnTo>
                  <a:lnTo>
                    <a:pt x="242" y="0"/>
                  </a:lnTo>
                  <a:lnTo>
                    <a:pt x="246" y="0"/>
                  </a:lnTo>
                  <a:lnTo>
                    <a:pt x="250" y="0"/>
                  </a:lnTo>
                  <a:lnTo>
                    <a:pt x="254" y="0"/>
                  </a:lnTo>
                  <a:lnTo>
                    <a:pt x="259" y="0"/>
                  </a:lnTo>
                  <a:lnTo>
                    <a:pt x="263" y="0"/>
                  </a:lnTo>
                  <a:lnTo>
                    <a:pt x="267" y="0"/>
                  </a:lnTo>
                  <a:lnTo>
                    <a:pt x="271" y="0"/>
                  </a:lnTo>
                  <a:lnTo>
                    <a:pt x="276" y="0"/>
                  </a:lnTo>
                  <a:lnTo>
                    <a:pt x="280" y="0"/>
                  </a:lnTo>
                  <a:lnTo>
                    <a:pt x="284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7" y="0"/>
                  </a:lnTo>
                  <a:lnTo>
                    <a:pt x="301" y="0"/>
                  </a:lnTo>
                  <a:lnTo>
                    <a:pt x="305" y="0"/>
                  </a:lnTo>
                  <a:lnTo>
                    <a:pt x="310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2" y="0"/>
                  </a:lnTo>
                  <a:lnTo>
                    <a:pt x="327" y="0"/>
                  </a:lnTo>
                  <a:lnTo>
                    <a:pt x="331" y="0"/>
                  </a:lnTo>
                  <a:lnTo>
                    <a:pt x="335" y="0"/>
                  </a:lnTo>
                  <a:lnTo>
                    <a:pt x="339" y="0"/>
                  </a:lnTo>
                  <a:lnTo>
                    <a:pt x="343" y="0"/>
                  </a:lnTo>
                  <a:lnTo>
                    <a:pt x="348" y="0"/>
                  </a:lnTo>
                  <a:lnTo>
                    <a:pt x="352" y="0"/>
                  </a:lnTo>
                  <a:lnTo>
                    <a:pt x="356" y="0"/>
                  </a:lnTo>
                  <a:lnTo>
                    <a:pt x="360" y="0"/>
                  </a:lnTo>
                  <a:lnTo>
                    <a:pt x="365" y="0"/>
                  </a:lnTo>
                  <a:lnTo>
                    <a:pt x="369" y="0"/>
                  </a:lnTo>
                  <a:lnTo>
                    <a:pt x="373" y="0"/>
                  </a:lnTo>
                  <a:lnTo>
                    <a:pt x="377" y="0"/>
                  </a:lnTo>
                  <a:lnTo>
                    <a:pt x="382" y="0"/>
                  </a:lnTo>
                </a:path>
              </a:pathLst>
            </a:custGeom>
            <a:ln w="152400"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2190DDC-4AD8-44DD-BAC2-8941FAB9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4716"/>
              <a:ext cx="1308" cy="0"/>
            </a:xfrm>
            <a:custGeom>
              <a:avLst/>
              <a:gdLst>
                <a:gd name="T0" fmla="*/ 4 w 382"/>
                <a:gd name="T1" fmla="*/ 13 w 382"/>
                <a:gd name="T2" fmla="*/ 21 w 382"/>
                <a:gd name="T3" fmla="*/ 30 w 382"/>
                <a:gd name="T4" fmla="*/ 38 w 382"/>
                <a:gd name="T5" fmla="*/ 47 w 382"/>
                <a:gd name="T6" fmla="*/ 55 w 382"/>
                <a:gd name="T7" fmla="*/ 64 w 382"/>
                <a:gd name="T8" fmla="*/ 72 w 382"/>
                <a:gd name="T9" fmla="*/ 81 w 382"/>
                <a:gd name="T10" fmla="*/ 89 w 382"/>
                <a:gd name="T11" fmla="*/ 98 w 382"/>
                <a:gd name="T12" fmla="*/ 106 w 382"/>
                <a:gd name="T13" fmla="*/ 115 w 382"/>
                <a:gd name="T14" fmla="*/ 123 w 382"/>
                <a:gd name="T15" fmla="*/ 132 w 382"/>
                <a:gd name="T16" fmla="*/ 140 w 382"/>
                <a:gd name="T17" fmla="*/ 148 w 382"/>
                <a:gd name="T18" fmla="*/ 157 w 382"/>
                <a:gd name="T19" fmla="*/ 165 w 382"/>
                <a:gd name="T20" fmla="*/ 174 w 382"/>
                <a:gd name="T21" fmla="*/ 182 w 382"/>
                <a:gd name="T22" fmla="*/ 191 w 382"/>
                <a:gd name="T23" fmla="*/ 199 w 382"/>
                <a:gd name="T24" fmla="*/ 208 w 382"/>
                <a:gd name="T25" fmla="*/ 216 w 382"/>
                <a:gd name="T26" fmla="*/ 225 w 382"/>
                <a:gd name="T27" fmla="*/ 233 w 382"/>
                <a:gd name="T28" fmla="*/ 242 w 382"/>
                <a:gd name="T29" fmla="*/ 250 w 382"/>
                <a:gd name="T30" fmla="*/ 259 w 382"/>
                <a:gd name="T31" fmla="*/ 267 w 382"/>
                <a:gd name="T32" fmla="*/ 276 w 382"/>
                <a:gd name="T33" fmla="*/ 284 w 382"/>
                <a:gd name="T34" fmla="*/ 293 w 382"/>
                <a:gd name="T35" fmla="*/ 301 w 382"/>
                <a:gd name="T36" fmla="*/ 310 w 382"/>
                <a:gd name="T37" fmla="*/ 318 w 382"/>
                <a:gd name="T38" fmla="*/ 327 w 382"/>
                <a:gd name="T39" fmla="*/ 335 w 382"/>
                <a:gd name="T40" fmla="*/ 343 w 382"/>
                <a:gd name="T41" fmla="*/ 352 w 382"/>
                <a:gd name="T42" fmla="*/ 360 w 382"/>
                <a:gd name="T43" fmla="*/ 369 w 382"/>
                <a:gd name="T44" fmla="*/ 377 w 3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</a:cxnLst>
              <a:rect l="0" t="0" r="r" b="b"/>
              <a:pathLst>
                <a:path w="382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3" y="0"/>
                  </a:lnTo>
                  <a:lnTo>
                    <a:pt x="127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3" y="0"/>
                  </a:lnTo>
                  <a:lnTo>
                    <a:pt x="157" y="0"/>
                  </a:lnTo>
                  <a:lnTo>
                    <a:pt x="161" y="0"/>
                  </a:lnTo>
                  <a:lnTo>
                    <a:pt x="165" y="0"/>
                  </a:lnTo>
                  <a:lnTo>
                    <a:pt x="170" y="0"/>
                  </a:lnTo>
                  <a:lnTo>
                    <a:pt x="174" y="0"/>
                  </a:lnTo>
                  <a:lnTo>
                    <a:pt x="178" y="0"/>
                  </a:lnTo>
                  <a:lnTo>
                    <a:pt x="182" y="0"/>
                  </a:lnTo>
                  <a:lnTo>
                    <a:pt x="187" y="0"/>
                  </a:lnTo>
                  <a:lnTo>
                    <a:pt x="191" y="0"/>
                  </a:lnTo>
                  <a:lnTo>
                    <a:pt x="195" y="0"/>
                  </a:lnTo>
                  <a:lnTo>
                    <a:pt x="199" y="0"/>
                  </a:lnTo>
                  <a:lnTo>
                    <a:pt x="204" y="0"/>
                  </a:lnTo>
                  <a:lnTo>
                    <a:pt x="208" y="0"/>
                  </a:lnTo>
                  <a:lnTo>
                    <a:pt x="212" y="0"/>
                  </a:lnTo>
                  <a:lnTo>
                    <a:pt x="216" y="0"/>
                  </a:lnTo>
                  <a:lnTo>
                    <a:pt x="221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3" y="0"/>
                  </a:lnTo>
                  <a:lnTo>
                    <a:pt x="237" y="0"/>
                  </a:lnTo>
                  <a:lnTo>
                    <a:pt x="242" y="0"/>
                  </a:lnTo>
                  <a:lnTo>
                    <a:pt x="246" y="0"/>
                  </a:lnTo>
                  <a:lnTo>
                    <a:pt x="250" y="0"/>
                  </a:lnTo>
                  <a:lnTo>
                    <a:pt x="254" y="0"/>
                  </a:lnTo>
                  <a:lnTo>
                    <a:pt x="259" y="0"/>
                  </a:lnTo>
                  <a:lnTo>
                    <a:pt x="263" y="0"/>
                  </a:lnTo>
                  <a:lnTo>
                    <a:pt x="267" y="0"/>
                  </a:lnTo>
                  <a:lnTo>
                    <a:pt x="271" y="0"/>
                  </a:lnTo>
                  <a:lnTo>
                    <a:pt x="276" y="0"/>
                  </a:lnTo>
                  <a:lnTo>
                    <a:pt x="280" y="0"/>
                  </a:lnTo>
                  <a:lnTo>
                    <a:pt x="284" y="0"/>
                  </a:lnTo>
                  <a:lnTo>
                    <a:pt x="288" y="0"/>
                  </a:lnTo>
                  <a:lnTo>
                    <a:pt x="293" y="0"/>
                  </a:lnTo>
                  <a:lnTo>
                    <a:pt x="297" y="0"/>
                  </a:lnTo>
                  <a:lnTo>
                    <a:pt x="301" y="0"/>
                  </a:lnTo>
                  <a:lnTo>
                    <a:pt x="305" y="0"/>
                  </a:lnTo>
                  <a:lnTo>
                    <a:pt x="310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2" y="0"/>
                  </a:lnTo>
                  <a:lnTo>
                    <a:pt x="327" y="0"/>
                  </a:lnTo>
                  <a:lnTo>
                    <a:pt x="331" y="0"/>
                  </a:lnTo>
                  <a:lnTo>
                    <a:pt x="335" y="0"/>
                  </a:lnTo>
                  <a:lnTo>
                    <a:pt x="339" y="0"/>
                  </a:lnTo>
                  <a:lnTo>
                    <a:pt x="343" y="0"/>
                  </a:lnTo>
                  <a:lnTo>
                    <a:pt x="348" y="0"/>
                  </a:lnTo>
                  <a:lnTo>
                    <a:pt x="352" y="0"/>
                  </a:lnTo>
                  <a:lnTo>
                    <a:pt x="356" y="0"/>
                  </a:lnTo>
                  <a:lnTo>
                    <a:pt x="360" y="0"/>
                  </a:lnTo>
                  <a:lnTo>
                    <a:pt x="365" y="0"/>
                  </a:lnTo>
                  <a:lnTo>
                    <a:pt x="369" y="0"/>
                  </a:lnTo>
                  <a:lnTo>
                    <a:pt x="373" y="0"/>
                  </a:lnTo>
                  <a:lnTo>
                    <a:pt x="377" y="0"/>
                  </a:lnTo>
                  <a:lnTo>
                    <a:pt x="382" y="0"/>
                  </a:lnTo>
                </a:path>
              </a:pathLst>
            </a:custGeom>
            <a:ln w="76200">
              <a:solidFill>
                <a:schemeClr val="accent2"/>
              </a:solidFill>
              <a:prstDash val="dash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2E30468-4AE4-4619-881D-14A12FFC6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" y="4417"/>
              <a:ext cx="1308" cy="1406"/>
            </a:xfrm>
            <a:custGeom>
              <a:avLst/>
              <a:gdLst>
                <a:gd name="T0" fmla="*/ 4 w 382"/>
                <a:gd name="T1" fmla="*/ 324 h 335"/>
                <a:gd name="T2" fmla="*/ 13 w 382"/>
                <a:gd name="T3" fmla="*/ 303 h 335"/>
                <a:gd name="T4" fmla="*/ 21 w 382"/>
                <a:gd name="T5" fmla="*/ 283 h 335"/>
                <a:gd name="T6" fmla="*/ 30 w 382"/>
                <a:gd name="T7" fmla="*/ 264 h 335"/>
                <a:gd name="T8" fmla="*/ 38 w 382"/>
                <a:gd name="T9" fmla="*/ 245 h 335"/>
                <a:gd name="T10" fmla="*/ 47 w 382"/>
                <a:gd name="T11" fmla="*/ 227 h 335"/>
                <a:gd name="T12" fmla="*/ 55 w 382"/>
                <a:gd name="T13" fmla="*/ 210 h 335"/>
                <a:gd name="T14" fmla="*/ 64 w 382"/>
                <a:gd name="T15" fmla="*/ 194 h 335"/>
                <a:gd name="T16" fmla="*/ 72 w 382"/>
                <a:gd name="T17" fmla="*/ 179 h 335"/>
                <a:gd name="T18" fmla="*/ 81 w 382"/>
                <a:gd name="T19" fmla="*/ 165 h 335"/>
                <a:gd name="T20" fmla="*/ 89 w 382"/>
                <a:gd name="T21" fmla="*/ 151 h 335"/>
                <a:gd name="T22" fmla="*/ 98 w 382"/>
                <a:gd name="T23" fmla="*/ 139 h 335"/>
                <a:gd name="T24" fmla="*/ 106 w 382"/>
                <a:gd name="T25" fmla="*/ 127 h 335"/>
                <a:gd name="T26" fmla="*/ 115 w 382"/>
                <a:gd name="T27" fmla="*/ 117 h 335"/>
                <a:gd name="T28" fmla="*/ 123 w 382"/>
                <a:gd name="T29" fmla="*/ 107 h 335"/>
                <a:gd name="T30" fmla="*/ 132 w 382"/>
                <a:gd name="T31" fmla="*/ 98 h 335"/>
                <a:gd name="T32" fmla="*/ 140 w 382"/>
                <a:gd name="T33" fmla="*/ 89 h 335"/>
                <a:gd name="T34" fmla="*/ 148 w 382"/>
                <a:gd name="T35" fmla="*/ 82 h 335"/>
                <a:gd name="T36" fmla="*/ 157 w 382"/>
                <a:gd name="T37" fmla="*/ 75 h 335"/>
                <a:gd name="T38" fmla="*/ 165 w 382"/>
                <a:gd name="T39" fmla="*/ 68 h 335"/>
                <a:gd name="T40" fmla="*/ 174 w 382"/>
                <a:gd name="T41" fmla="*/ 62 h 335"/>
                <a:gd name="T42" fmla="*/ 182 w 382"/>
                <a:gd name="T43" fmla="*/ 57 h 335"/>
                <a:gd name="T44" fmla="*/ 191 w 382"/>
                <a:gd name="T45" fmla="*/ 52 h 335"/>
                <a:gd name="T46" fmla="*/ 199 w 382"/>
                <a:gd name="T47" fmla="*/ 47 h 335"/>
                <a:gd name="T48" fmla="*/ 208 w 382"/>
                <a:gd name="T49" fmla="*/ 43 h 335"/>
                <a:gd name="T50" fmla="*/ 216 w 382"/>
                <a:gd name="T51" fmla="*/ 39 h 335"/>
                <a:gd name="T52" fmla="*/ 225 w 382"/>
                <a:gd name="T53" fmla="*/ 36 h 335"/>
                <a:gd name="T54" fmla="*/ 233 w 382"/>
                <a:gd name="T55" fmla="*/ 32 h 335"/>
                <a:gd name="T56" fmla="*/ 242 w 382"/>
                <a:gd name="T57" fmla="*/ 29 h 335"/>
                <a:gd name="T58" fmla="*/ 250 w 382"/>
                <a:gd name="T59" fmla="*/ 27 h 335"/>
                <a:gd name="T60" fmla="*/ 259 w 382"/>
                <a:gd name="T61" fmla="*/ 24 h 335"/>
                <a:gd name="T62" fmla="*/ 267 w 382"/>
                <a:gd name="T63" fmla="*/ 21 h 335"/>
                <a:gd name="T64" fmla="*/ 276 w 382"/>
                <a:gd name="T65" fmla="*/ 19 h 335"/>
                <a:gd name="T66" fmla="*/ 284 w 382"/>
                <a:gd name="T67" fmla="*/ 17 h 335"/>
                <a:gd name="T68" fmla="*/ 293 w 382"/>
                <a:gd name="T69" fmla="*/ 15 h 335"/>
                <a:gd name="T70" fmla="*/ 301 w 382"/>
                <a:gd name="T71" fmla="*/ 13 h 335"/>
                <a:gd name="T72" fmla="*/ 310 w 382"/>
                <a:gd name="T73" fmla="*/ 11 h 335"/>
                <a:gd name="T74" fmla="*/ 318 w 382"/>
                <a:gd name="T75" fmla="*/ 10 h 335"/>
                <a:gd name="T76" fmla="*/ 327 w 382"/>
                <a:gd name="T77" fmla="*/ 8 h 335"/>
                <a:gd name="T78" fmla="*/ 335 w 382"/>
                <a:gd name="T79" fmla="*/ 7 h 335"/>
                <a:gd name="T80" fmla="*/ 343 w 382"/>
                <a:gd name="T81" fmla="*/ 5 h 335"/>
                <a:gd name="T82" fmla="*/ 352 w 382"/>
                <a:gd name="T83" fmla="*/ 4 h 335"/>
                <a:gd name="T84" fmla="*/ 360 w 382"/>
                <a:gd name="T85" fmla="*/ 3 h 335"/>
                <a:gd name="T86" fmla="*/ 369 w 382"/>
                <a:gd name="T87" fmla="*/ 1 h 335"/>
                <a:gd name="T88" fmla="*/ 377 w 382"/>
                <a:gd name="T8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2" h="335">
                  <a:moveTo>
                    <a:pt x="0" y="335"/>
                  </a:moveTo>
                  <a:lnTo>
                    <a:pt x="4" y="324"/>
                  </a:lnTo>
                  <a:lnTo>
                    <a:pt x="9" y="314"/>
                  </a:lnTo>
                  <a:lnTo>
                    <a:pt x="13" y="303"/>
                  </a:lnTo>
                  <a:lnTo>
                    <a:pt x="17" y="293"/>
                  </a:lnTo>
                  <a:lnTo>
                    <a:pt x="21" y="283"/>
                  </a:lnTo>
                  <a:lnTo>
                    <a:pt x="26" y="273"/>
                  </a:lnTo>
                  <a:lnTo>
                    <a:pt x="30" y="264"/>
                  </a:lnTo>
                  <a:lnTo>
                    <a:pt x="34" y="254"/>
                  </a:lnTo>
                  <a:lnTo>
                    <a:pt x="38" y="245"/>
                  </a:lnTo>
                  <a:lnTo>
                    <a:pt x="42" y="236"/>
                  </a:lnTo>
                  <a:lnTo>
                    <a:pt x="47" y="227"/>
                  </a:lnTo>
                  <a:lnTo>
                    <a:pt x="51" y="219"/>
                  </a:lnTo>
                  <a:lnTo>
                    <a:pt x="55" y="210"/>
                  </a:lnTo>
                  <a:lnTo>
                    <a:pt x="59" y="202"/>
                  </a:lnTo>
                  <a:lnTo>
                    <a:pt x="64" y="194"/>
                  </a:lnTo>
                  <a:lnTo>
                    <a:pt x="68" y="187"/>
                  </a:lnTo>
                  <a:lnTo>
                    <a:pt x="72" y="179"/>
                  </a:lnTo>
                  <a:lnTo>
                    <a:pt x="76" y="172"/>
                  </a:lnTo>
                  <a:lnTo>
                    <a:pt x="81" y="165"/>
                  </a:lnTo>
                  <a:lnTo>
                    <a:pt x="85" y="158"/>
                  </a:lnTo>
                  <a:lnTo>
                    <a:pt x="89" y="151"/>
                  </a:lnTo>
                  <a:lnTo>
                    <a:pt x="93" y="145"/>
                  </a:lnTo>
                  <a:lnTo>
                    <a:pt x="98" y="139"/>
                  </a:lnTo>
                  <a:lnTo>
                    <a:pt x="102" y="133"/>
                  </a:lnTo>
                  <a:lnTo>
                    <a:pt x="106" y="127"/>
                  </a:lnTo>
                  <a:lnTo>
                    <a:pt x="110" y="122"/>
                  </a:lnTo>
                  <a:lnTo>
                    <a:pt x="115" y="117"/>
                  </a:lnTo>
                  <a:lnTo>
                    <a:pt x="119" y="111"/>
                  </a:lnTo>
                  <a:lnTo>
                    <a:pt x="123" y="107"/>
                  </a:lnTo>
                  <a:lnTo>
                    <a:pt x="127" y="102"/>
                  </a:lnTo>
                  <a:lnTo>
                    <a:pt x="132" y="98"/>
                  </a:lnTo>
                  <a:lnTo>
                    <a:pt x="136" y="93"/>
                  </a:lnTo>
                  <a:lnTo>
                    <a:pt x="140" y="89"/>
                  </a:lnTo>
                  <a:lnTo>
                    <a:pt x="144" y="85"/>
                  </a:lnTo>
                  <a:lnTo>
                    <a:pt x="148" y="82"/>
                  </a:lnTo>
                  <a:lnTo>
                    <a:pt x="153" y="78"/>
                  </a:lnTo>
                  <a:lnTo>
                    <a:pt x="157" y="75"/>
                  </a:lnTo>
                  <a:lnTo>
                    <a:pt x="161" y="71"/>
                  </a:lnTo>
                  <a:lnTo>
                    <a:pt x="165" y="68"/>
                  </a:lnTo>
                  <a:lnTo>
                    <a:pt x="170" y="65"/>
                  </a:lnTo>
                  <a:lnTo>
                    <a:pt x="174" y="62"/>
                  </a:lnTo>
                  <a:lnTo>
                    <a:pt x="178" y="60"/>
                  </a:lnTo>
                  <a:lnTo>
                    <a:pt x="182" y="57"/>
                  </a:lnTo>
                  <a:lnTo>
                    <a:pt x="187" y="54"/>
                  </a:lnTo>
                  <a:lnTo>
                    <a:pt x="191" y="52"/>
                  </a:lnTo>
                  <a:lnTo>
                    <a:pt x="195" y="50"/>
                  </a:lnTo>
                  <a:lnTo>
                    <a:pt x="199" y="47"/>
                  </a:lnTo>
                  <a:lnTo>
                    <a:pt x="204" y="45"/>
                  </a:lnTo>
                  <a:lnTo>
                    <a:pt x="208" y="43"/>
                  </a:lnTo>
                  <a:lnTo>
                    <a:pt x="212" y="41"/>
                  </a:lnTo>
                  <a:lnTo>
                    <a:pt x="216" y="39"/>
                  </a:lnTo>
                  <a:lnTo>
                    <a:pt x="221" y="37"/>
                  </a:lnTo>
                  <a:lnTo>
                    <a:pt x="225" y="36"/>
                  </a:lnTo>
                  <a:lnTo>
                    <a:pt x="229" y="34"/>
                  </a:lnTo>
                  <a:lnTo>
                    <a:pt x="233" y="32"/>
                  </a:lnTo>
                  <a:lnTo>
                    <a:pt x="237" y="31"/>
                  </a:lnTo>
                  <a:lnTo>
                    <a:pt x="242" y="29"/>
                  </a:lnTo>
                  <a:lnTo>
                    <a:pt x="246" y="28"/>
                  </a:lnTo>
                  <a:lnTo>
                    <a:pt x="250" y="27"/>
                  </a:lnTo>
                  <a:lnTo>
                    <a:pt x="254" y="25"/>
                  </a:lnTo>
                  <a:lnTo>
                    <a:pt x="259" y="24"/>
                  </a:lnTo>
                  <a:lnTo>
                    <a:pt x="263" y="23"/>
                  </a:lnTo>
                  <a:lnTo>
                    <a:pt x="267" y="21"/>
                  </a:lnTo>
                  <a:lnTo>
                    <a:pt x="271" y="20"/>
                  </a:lnTo>
                  <a:lnTo>
                    <a:pt x="276" y="19"/>
                  </a:lnTo>
                  <a:lnTo>
                    <a:pt x="280" y="18"/>
                  </a:lnTo>
                  <a:lnTo>
                    <a:pt x="284" y="17"/>
                  </a:lnTo>
                  <a:lnTo>
                    <a:pt x="288" y="16"/>
                  </a:lnTo>
                  <a:lnTo>
                    <a:pt x="293" y="15"/>
                  </a:lnTo>
                  <a:lnTo>
                    <a:pt x="297" y="14"/>
                  </a:lnTo>
                  <a:lnTo>
                    <a:pt x="301" y="13"/>
                  </a:lnTo>
                  <a:lnTo>
                    <a:pt x="305" y="12"/>
                  </a:lnTo>
                  <a:lnTo>
                    <a:pt x="310" y="11"/>
                  </a:lnTo>
                  <a:lnTo>
                    <a:pt x="314" y="10"/>
                  </a:lnTo>
                  <a:lnTo>
                    <a:pt x="318" y="10"/>
                  </a:lnTo>
                  <a:lnTo>
                    <a:pt x="322" y="9"/>
                  </a:lnTo>
                  <a:lnTo>
                    <a:pt x="327" y="8"/>
                  </a:lnTo>
                  <a:lnTo>
                    <a:pt x="331" y="7"/>
                  </a:lnTo>
                  <a:lnTo>
                    <a:pt x="335" y="7"/>
                  </a:lnTo>
                  <a:lnTo>
                    <a:pt x="339" y="6"/>
                  </a:lnTo>
                  <a:lnTo>
                    <a:pt x="343" y="5"/>
                  </a:lnTo>
                  <a:lnTo>
                    <a:pt x="348" y="4"/>
                  </a:lnTo>
                  <a:lnTo>
                    <a:pt x="352" y="4"/>
                  </a:lnTo>
                  <a:lnTo>
                    <a:pt x="356" y="3"/>
                  </a:lnTo>
                  <a:lnTo>
                    <a:pt x="360" y="3"/>
                  </a:lnTo>
                  <a:lnTo>
                    <a:pt x="365" y="2"/>
                  </a:lnTo>
                  <a:lnTo>
                    <a:pt x="369" y="1"/>
                  </a:lnTo>
                  <a:lnTo>
                    <a:pt x="373" y="1"/>
                  </a:lnTo>
                  <a:lnTo>
                    <a:pt x="377" y="0"/>
                  </a:lnTo>
                  <a:lnTo>
                    <a:pt x="382" y="0"/>
                  </a:lnTo>
                </a:path>
              </a:pathLst>
            </a:custGeom>
            <a:noFill/>
            <a:ln w="76200" cap="flat">
              <a:solidFill>
                <a:schemeClr val="accent5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510233B3-B035-40C7-AE12-41122EAF6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627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C0DFE0FC-18DF-4E8D-BF27-57AAA0304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5670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5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6282207B-089C-4990-934B-433329854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5057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10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C17BA01D-C121-4361-BD17-5B227CBE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4448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15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370F53C7-AD72-4E9B-9B4C-417E5F2DE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" y="6300"/>
              <a:ext cx="13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D6AFA3CB-4B6C-4AC0-A88E-C748A5CFE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" y="5691"/>
              <a:ext cx="13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2">
              <a:extLst>
                <a:ext uri="{FF2B5EF4-FFF2-40B4-BE49-F238E27FC236}">
                  <a16:creationId xmlns:a16="http://schemas.microsoft.com/office/drawing/2014/main" id="{C9D19B6E-38FD-4644-82BA-B5C1E1A54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" y="5078"/>
              <a:ext cx="13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3">
              <a:extLst>
                <a:ext uri="{FF2B5EF4-FFF2-40B4-BE49-F238E27FC236}">
                  <a16:creationId xmlns:a16="http://schemas.microsoft.com/office/drawing/2014/main" id="{66663AF1-221D-4ACF-A100-EA06A7DD12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" y="4469"/>
              <a:ext cx="13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4">
              <a:extLst>
                <a:ext uri="{FF2B5EF4-FFF2-40B4-BE49-F238E27FC236}">
                  <a16:creationId xmlns:a16="http://schemas.microsoft.com/office/drawing/2014/main" id="{DA2F54A5-70C8-41F8-860E-F8993848A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6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5">
              <a:extLst>
                <a:ext uri="{FF2B5EF4-FFF2-40B4-BE49-F238E27FC236}">
                  <a16:creationId xmlns:a16="http://schemas.microsoft.com/office/drawing/2014/main" id="{459D5236-465F-4EE5-8159-6176FE44F5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6">
              <a:extLst>
                <a:ext uri="{FF2B5EF4-FFF2-40B4-BE49-F238E27FC236}">
                  <a16:creationId xmlns:a16="http://schemas.microsoft.com/office/drawing/2014/main" id="{90E6BB6E-E7FA-4AA0-9272-A551421DF9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7">
              <a:extLst>
                <a:ext uri="{FF2B5EF4-FFF2-40B4-BE49-F238E27FC236}">
                  <a16:creationId xmlns:a16="http://schemas.microsoft.com/office/drawing/2014/main" id="{EA15007E-A76D-4395-8BA9-1ABBDCC0C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4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C2D276A5-2BB1-4F15-ABAD-22F984A00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6414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250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8E53B4EF-781C-4A66-B905-86F3D0DBC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6402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500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753F2369-D0EC-48BD-AD08-DF10AE34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6402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750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870C8520-ABDB-4B01-8576-2C925DF57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" y="6408"/>
              <a:ext cx="19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1000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1" name="Rectangle 42">
              <a:extLst>
                <a:ext uri="{FF2B5EF4-FFF2-40B4-BE49-F238E27FC236}">
                  <a16:creationId xmlns:a16="http://schemas.microsoft.com/office/drawing/2014/main" id="{893AE73A-91CB-488A-93B3-DF21462D6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6455"/>
              <a:ext cx="44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Light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BBF210D7-E10E-4517-A22D-85D744901D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428" y="5185"/>
              <a:ext cx="138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Photosynthesis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44">
              <a:extLst>
                <a:ext uri="{FF2B5EF4-FFF2-40B4-BE49-F238E27FC236}">
                  <a16:creationId xmlns:a16="http://schemas.microsoft.com/office/drawing/2014/main" id="{AD32D354-5320-43CE-A050-C2F5B1416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" y="4221"/>
              <a:ext cx="1619" cy="23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21A27378-02BC-4841-BAAE-B85B69581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" y="4231"/>
              <a:ext cx="1619" cy="2364"/>
            </a:xfrm>
            <a:prstGeom prst="rect">
              <a:avLst/>
            </a:prstGeom>
            <a:noFill/>
            <a:ln w="47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46">
              <a:extLst>
                <a:ext uri="{FF2B5EF4-FFF2-40B4-BE49-F238E27FC236}">
                  <a16:creationId xmlns:a16="http://schemas.microsoft.com/office/drawing/2014/main" id="{37A28C6C-676D-4B73-86BE-51566CD58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" y="4250"/>
              <a:ext cx="1499" cy="214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Line 47">
              <a:extLst>
                <a:ext uri="{FF2B5EF4-FFF2-40B4-BE49-F238E27FC236}">
                  <a16:creationId xmlns:a16="http://schemas.microsoft.com/office/drawing/2014/main" id="{ED97F5E7-121E-4720-B5CC-60336DF71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5993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8">
              <a:extLst>
                <a:ext uri="{FF2B5EF4-FFF2-40B4-BE49-F238E27FC236}">
                  <a16:creationId xmlns:a16="http://schemas.microsoft.com/office/drawing/2014/main" id="{AAF79393-3B87-4B1B-8343-603532BED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5384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9">
              <a:extLst>
                <a:ext uri="{FF2B5EF4-FFF2-40B4-BE49-F238E27FC236}">
                  <a16:creationId xmlns:a16="http://schemas.microsoft.com/office/drawing/2014/main" id="{FEA90691-EB0A-473B-9DF3-376461C43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4775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0">
              <a:extLst>
                <a:ext uri="{FF2B5EF4-FFF2-40B4-BE49-F238E27FC236}">
                  <a16:creationId xmlns:a16="http://schemas.microsoft.com/office/drawing/2014/main" id="{D4B78ABB-7D22-42E1-82E7-B77D80E5E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5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1">
              <a:extLst>
                <a:ext uri="{FF2B5EF4-FFF2-40B4-BE49-F238E27FC236}">
                  <a16:creationId xmlns:a16="http://schemas.microsoft.com/office/drawing/2014/main" id="{BB7DBD93-46E5-4357-AFAE-6B489E808B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2">
              <a:extLst>
                <a:ext uri="{FF2B5EF4-FFF2-40B4-BE49-F238E27FC236}">
                  <a16:creationId xmlns:a16="http://schemas.microsoft.com/office/drawing/2014/main" id="{69B0FD48-1470-4A55-9709-AD6D3A10AD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1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3">
              <a:extLst>
                <a:ext uri="{FF2B5EF4-FFF2-40B4-BE49-F238E27FC236}">
                  <a16:creationId xmlns:a16="http://schemas.microsoft.com/office/drawing/2014/main" id="{70F0A05F-040E-4955-9D6E-02F3DD3D8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1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BBD9E839-3859-416B-A073-A68954983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6300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55">
              <a:extLst>
                <a:ext uri="{FF2B5EF4-FFF2-40B4-BE49-F238E27FC236}">
                  <a16:creationId xmlns:a16="http://schemas.microsoft.com/office/drawing/2014/main" id="{63F159B4-FE7F-4480-86F0-702CC154B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5691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56">
              <a:extLst>
                <a:ext uri="{FF2B5EF4-FFF2-40B4-BE49-F238E27FC236}">
                  <a16:creationId xmlns:a16="http://schemas.microsoft.com/office/drawing/2014/main" id="{D7D8572C-2711-4EA5-A007-A4ABE1823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5078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57">
              <a:extLst>
                <a:ext uri="{FF2B5EF4-FFF2-40B4-BE49-F238E27FC236}">
                  <a16:creationId xmlns:a16="http://schemas.microsoft.com/office/drawing/2014/main" id="{DAD0782D-45C9-4A71-873F-F8E6A7E05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" y="4469"/>
              <a:ext cx="1499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58">
              <a:extLst>
                <a:ext uri="{FF2B5EF4-FFF2-40B4-BE49-F238E27FC236}">
                  <a16:creationId xmlns:a16="http://schemas.microsoft.com/office/drawing/2014/main" id="{502B2A79-927D-4B2F-B21F-1A6CECDCC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59">
              <a:extLst>
                <a:ext uri="{FF2B5EF4-FFF2-40B4-BE49-F238E27FC236}">
                  <a16:creationId xmlns:a16="http://schemas.microsoft.com/office/drawing/2014/main" id="{7AF10F32-5E29-484A-9742-7117568AA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3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0">
              <a:extLst>
                <a:ext uri="{FF2B5EF4-FFF2-40B4-BE49-F238E27FC236}">
                  <a16:creationId xmlns:a16="http://schemas.microsoft.com/office/drawing/2014/main" id="{4F6A9AE7-3801-44E7-8C76-5C8527A31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1">
              <a:extLst>
                <a:ext uri="{FF2B5EF4-FFF2-40B4-BE49-F238E27FC236}">
                  <a16:creationId xmlns:a16="http://schemas.microsoft.com/office/drawing/2014/main" id="{799831C3-88B1-43C8-A21C-74F43CBE9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9" y="4250"/>
              <a:ext cx="0" cy="2146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2">
              <a:extLst>
                <a:ext uri="{FF2B5EF4-FFF2-40B4-BE49-F238E27FC236}">
                  <a16:creationId xmlns:a16="http://schemas.microsoft.com/office/drawing/2014/main" id="{07230E84-A3C9-4D59-ACF7-FD6BA5519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5355"/>
              <a:ext cx="1362" cy="495"/>
            </a:xfrm>
            <a:custGeom>
              <a:avLst/>
              <a:gdLst>
                <a:gd name="T0" fmla="*/ 4 w 398"/>
                <a:gd name="T1" fmla="*/ 109 h 118"/>
                <a:gd name="T2" fmla="*/ 13 w 398"/>
                <a:gd name="T3" fmla="*/ 91 h 118"/>
                <a:gd name="T4" fmla="*/ 22 w 398"/>
                <a:gd name="T5" fmla="*/ 74 h 118"/>
                <a:gd name="T6" fmla="*/ 31 w 398"/>
                <a:gd name="T7" fmla="*/ 59 h 118"/>
                <a:gd name="T8" fmla="*/ 40 w 398"/>
                <a:gd name="T9" fmla="*/ 46 h 118"/>
                <a:gd name="T10" fmla="*/ 49 w 398"/>
                <a:gd name="T11" fmla="*/ 34 h 118"/>
                <a:gd name="T12" fmla="*/ 57 w 398"/>
                <a:gd name="T13" fmla="*/ 24 h 118"/>
                <a:gd name="T14" fmla="*/ 66 w 398"/>
                <a:gd name="T15" fmla="*/ 15 h 118"/>
                <a:gd name="T16" fmla="*/ 75 w 398"/>
                <a:gd name="T17" fmla="*/ 7 h 118"/>
                <a:gd name="T18" fmla="*/ 84 w 398"/>
                <a:gd name="T19" fmla="*/ 2 h 118"/>
                <a:gd name="T20" fmla="*/ 93 w 398"/>
                <a:gd name="T21" fmla="*/ 1 h 118"/>
                <a:gd name="T22" fmla="*/ 102 w 398"/>
                <a:gd name="T23" fmla="*/ 0 h 118"/>
                <a:gd name="T24" fmla="*/ 110 w 398"/>
                <a:gd name="T25" fmla="*/ 0 h 118"/>
                <a:gd name="T26" fmla="*/ 119 w 398"/>
                <a:gd name="T27" fmla="*/ 0 h 118"/>
                <a:gd name="T28" fmla="*/ 128 w 398"/>
                <a:gd name="T29" fmla="*/ 0 h 118"/>
                <a:gd name="T30" fmla="*/ 137 w 398"/>
                <a:gd name="T31" fmla="*/ 0 h 118"/>
                <a:gd name="T32" fmla="*/ 146 w 398"/>
                <a:gd name="T33" fmla="*/ 0 h 118"/>
                <a:gd name="T34" fmla="*/ 155 w 398"/>
                <a:gd name="T35" fmla="*/ 0 h 118"/>
                <a:gd name="T36" fmla="*/ 164 w 398"/>
                <a:gd name="T37" fmla="*/ 0 h 118"/>
                <a:gd name="T38" fmla="*/ 172 w 398"/>
                <a:gd name="T39" fmla="*/ 0 h 118"/>
                <a:gd name="T40" fmla="*/ 181 w 398"/>
                <a:gd name="T41" fmla="*/ 0 h 118"/>
                <a:gd name="T42" fmla="*/ 190 w 398"/>
                <a:gd name="T43" fmla="*/ 0 h 118"/>
                <a:gd name="T44" fmla="*/ 199 w 398"/>
                <a:gd name="T45" fmla="*/ 0 h 118"/>
                <a:gd name="T46" fmla="*/ 208 w 398"/>
                <a:gd name="T47" fmla="*/ 0 h 118"/>
                <a:gd name="T48" fmla="*/ 217 w 398"/>
                <a:gd name="T49" fmla="*/ 0 h 118"/>
                <a:gd name="T50" fmla="*/ 226 w 398"/>
                <a:gd name="T51" fmla="*/ 0 h 118"/>
                <a:gd name="T52" fmla="*/ 234 w 398"/>
                <a:gd name="T53" fmla="*/ 0 h 118"/>
                <a:gd name="T54" fmla="*/ 243 w 398"/>
                <a:gd name="T55" fmla="*/ 0 h 118"/>
                <a:gd name="T56" fmla="*/ 252 w 398"/>
                <a:gd name="T57" fmla="*/ 0 h 118"/>
                <a:gd name="T58" fmla="*/ 261 w 398"/>
                <a:gd name="T59" fmla="*/ 0 h 118"/>
                <a:gd name="T60" fmla="*/ 270 w 398"/>
                <a:gd name="T61" fmla="*/ 0 h 118"/>
                <a:gd name="T62" fmla="*/ 279 w 398"/>
                <a:gd name="T63" fmla="*/ 0 h 118"/>
                <a:gd name="T64" fmla="*/ 288 w 398"/>
                <a:gd name="T65" fmla="*/ 0 h 118"/>
                <a:gd name="T66" fmla="*/ 296 w 398"/>
                <a:gd name="T67" fmla="*/ 0 h 118"/>
                <a:gd name="T68" fmla="*/ 305 w 398"/>
                <a:gd name="T69" fmla="*/ 0 h 118"/>
                <a:gd name="T70" fmla="*/ 314 w 398"/>
                <a:gd name="T71" fmla="*/ 0 h 118"/>
                <a:gd name="T72" fmla="*/ 323 w 398"/>
                <a:gd name="T73" fmla="*/ 0 h 118"/>
                <a:gd name="T74" fmla="*/ 332 w 398"/>
                <a:gd name="T75" fmla="*/ 0 h 118"/>
                <a:gd name="T76" fmla="*/ 341 w 398"/>
                <a:gd name="T77" fmla="*/ 0 h 118"/>
                <a:gd name="T78" fmla="*/ 350 w 398"/>
                <a:gd name="T79" fmla="*/ 0 h 118"/>
                <a:gd name="T80" fmla="*/ 358 w 398"/>
                <a:gd name="T81" fmla="*/ 0 h 118"/>
                <a:gd name="T82" fmla="*/ 367 w 398"/>
                <a:gd name="T83" fmla="*/ 0 h 118"/>
                <a:gd name="T84" fmla="*/ 376 w 398"/>
                <a:gd name="T85" fmla="*/ 0 h 118"/>
                <a:gd name="T86" fmla="*/ 385 w 398"/>
                <a:gd name="T87" fmla="*/ 0 h 118"/>
                <a:gd name="T88" fmla="*/ 394 w 398"/>
                <a:gd name="T8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8" h="118">
                  <a:moveTo>
                    <a:pt x="0" y="118"/>
                  </a:moveTo>
                  <a:lnTo>
                    <a:pt x="4" y="109"/>
                  </a:lnTo>
                  <a:lnTo>
                    <a:pt x="9" y="99"/>
                  </a:lnTo>
                  <a:lnTo>
                    <a:pt x="13" y="91"/>
                  </a:lnTo>
                  <a:lnTo>
                    <a:pt x="18" y="82"/>
                  </a:lnTo>
                  <a:lnTo>
                    <a:pt x="22" y="74"/>
                  </a:lnTo>
                  <a:lnTo>
                    <a:pt x="26" y="67"/>
                  </a:lnTo>
                  <a:lnTo>
                    <a:pt x="31" y="59"/>
                  </a:lnTo>
                  <a:lnTo>
                    <a:pt x="35" y="52"/>
                  </a:lnTo>
                  <a:lnTo>
                    <a:pt x="40" y="46"/>
                  </a:lnTo>
                  <a:lnTo>
                    <a:pt x="44" y="40"/>
                  </a:lnTo>
                  <a:lnTo>
                    <a:pt x="49" y="34"/>
                  </a:lnTo>
                  <a:lnTo>
                    <a:pt x="53" y="29"/>
                  </a:lnTo>
                  <a:lnTo>
                    <a:pt x="57" y="24"/>
                  </a:lnTo>
                  <a:lnTo>
                    <a:pt x="62" y="19"/>
                  </a:lnTo>
                  <a:lnTo>
                    <a:pt x="66" y="15"/>
                  </a:lnTo>
                  <a:lnTo>
                    <a:pt x="71" y="11"/>
                  </a:lnTo>
                  <a:lnTo>
                    <a:pt x="75" y="7"/>
                  </a:lnTo>
                  <a:lnTo>
                    <a:pt x="79" y="4"/>
                  </a:lnTo>
                  <a:lnTo>
                    <a:pt x="84" y="2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7" y="0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7" y="0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2" y="0"/>
                  </a:lnTo>
                  <a:lnTo>
                    <a:pt x="177" y="0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190" y="0"/>
                  </a:lnTo>
                  <a:lnTo>
                    <a:pt x="195" y="0"/>
                  </a:lnTo>
                  <a:lnTo>
                    <a:pt x="199" y="0"/>
                  </a:lnTo>
                  <a:lnTo>
                    <a:pt x="203" y="0"/>
                  </a:lnTo>
                  <a:lnTo>
                    <a:pt x="208" y="0"/>
                  </a:lnTo>
                  <a:lnTo>
                    <a:pt x="212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9" y="0"/>
                  </a:lnTo>
                  <a:lnTo>
                    <a:pt x="243" y="0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1" y="0"/>
                  </a:lnTo>
                  <a:lnTo>
                    <a:pt x="265" y="0"/>
                  </a:lnTo>
                  <a:lnTo>
                    <a:pt x="270" y="0"/>
                  </a:lnTo>
                  <a:lnTo>
                    <a:pt x="274" y="0"/>
                  </a:lnTo>
                  <a:lnTo>
                    <a:pt x="279" y="0"/>
                  </a:lnTo>
                  <a:lnTo>
                    <a:pt x="283" y="0"/>
                  </a:lnTo>
                  <a:lnTo>
                    <a:pt x="288" y="0"/>
                  </a:lnTo>
                  <a:lnTo>
                    <a:pt x="292" y="0"/>
                  </a:lnTo>
                  <a:lnTo>
                    <a:pt x="296" y="0"/>
                  </a:lnTo>
                  <a:lnTo>
                    <a:pt x="301" y="0"/>
                  </a:lnTo>
                  <a:lnTo>
                    <a:pt x="305" y="0"/>
                  </a:lnTo>
                  <a:lnTo>
                    <a:pt x="310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3" y="0"/>
                  </a:lnTo>
                  <a:lnTo>
                    <a:pt x="327" y="0"/>
                  </a:lnTo>
                  <a:lnTo>
                    <a:pt x="332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5" y="0"/>
                  </a:lnTo>
                  <a:lnTo>
                    <a:pt x="350" y="0"/>
                  </a:lnTo>
                  <a:lnTo>
                    <a:pt x="354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7" y="0"/>
                  </a:lnTo>
                  <a:lnTo>
                    <a:pt x="372" y="0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385" y="0"/>
                  </a:lnTo>
                  <a:lnTo>
                    <a:pt x="389" y="0"/>
                  </a:lnTo>
                  <a:lnTo>
                    <a:pt x="394" y="0"/>
                  </a:lnTo>
                  <a:lnTo>
                    <a:pt x="398" y="0"/>
                  </a:lnTo>
                </a:path>
              </a:pathLst>
            </a:custGeom>
            <a:ln w="152400"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3">
              <a:extLst>
                <a:ext uri="{FF2B5EF4-FFF2-40B4-BE49-F238E27FC236}">
                  <a16:creationId xmlns:a16="http://schemas.microsoft.com/office/drawing/2014/main" id="{FB052C2D-0DC0-41B9-8128-41795B392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5351"/>
              <a:ext cx="1362" cy="0"/>
            </a:xfrm>
            <a:custGeom>
              <a:avLst/>
              <a:gdLst>
                <a:gd name="T0" fmla="*/ 4 w 398"/>
                <a:gd name="T1" fmla="*/ 13 w 398"/>
                <a:gd name="T2" fmla="*/ 22 w 398"/>
                <a:gd name="T3" fmla="*/ 31 w 398"/>
                <a:gd name="T4" fmla="*/ 40 w 398"/>
                <a:gd name="T5" fmla="*/ 49 w 398"/>
                <a:gd name="T6" fmla="*/ 57 w 398"/>
                <a:gd name="T7" fmla="*/ 66 w 398"/>
                <a:gd name="T8" fmla="*/ 75 w 398"/>
                <a:gd name="T9" fmla="*/ 84 w 398"/>
                <a:gd name="T10" fmla="*/ 93 w 398"/>
                <a:gd name="T11" fmla="*/ 102 w 398"/>
                <a:gd name="T12" fmla="*/ 110 w 398"/>
                <a:gd name="T13" fmla="*/ 119 w 398"/>
                <a:gd name="T14" fmla="*/ 128 w 398"/>
                <a:gd name="T15" fmla="*/ 137 w 398"/>
                <a:gd name="T16" fmla="*/ 146 w 398"/>
                <a:gd name="T17" fmla="*/ 155 w 398"/>
                <a:gd name="T18" fmla="*/ 164 w 398"/>
                <a:gd name="T19" fmla="*/ 172 w 398"/>
                <a:gd name="T20" fmla="*/ 181 w 398"/>
                <a:gd name="T21" fmla="*/ 190 w 398"/>
                <a:gd name="T22" fmla="*/ 199 w 398"/>
                <a:gd name="T23" fmla="*/ 208 w 398"/>
                <a:gd name="T24" fmla="*/ 217 w 398"/>
                <a:gd name="T25" fmla="*/ 226 w 398"/>
                <a:gd name="T26" fmla="*/ 234 w 398"/>
                <a:gd name="T27" fmla="*/ 243 w 398"/>
                <a:gd name="T28" fmla="*/ 252 w 398"/>
                <a:gd name="T29" fmla="*/ 261 w 398"/>
                <a:gd name="T30" fmla="*/ 270 w 398"/>
                <a:gd name="T31" fmla="*/ 279 w 398"/>
                <a:gd name="T32" fmla="*/ 288 w 398"/>
                <a:gd name="T33" fmla="*/ 296 w 398"/>
                <a:gd name="T34" fmla="*/ 305 w 398"/>
                <a:gd name="T35" fmla="*/ 314 w 398"/>
                <a:gd name="T36" fmla="*/ 323 w 398"/>
                <a:gd name="T37" fmla="*/ 332 w 398"/>
                <a:gd name="T38" fmla="*/ 341 w 398"/>
                <a:gd name="T39" fmla="*/ 350 w 398"/>
                <a:gd name="T40" fmla="*/ 358 w 398"/>
                <a:gd name="T41" fmla="*/ 367 w 398"/>
                <a:gd name="T42" fmla="*/ 376 w 398"/>
                <a:gd name="T43" fmla="*/ 385 w 398"/>
                <a:gd name="T44" fmla="*/ 394 w 39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</a:cxnLst>
              <a:rect l="0" t="0" r="r" b="b"/>
              <a:pathLst>
                <a:path w="398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3" y="0"/>
                  </a:lnTo>
                  <a:lnTo>
                    <a:pt x="97" y="0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7" y="0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2" y="0"/>
                  </a:lnTo>
                  <a:lnTo>
                    <a:pt x="177" y="0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190" y="0"/>
                  </a:lnTo>
                  <a:lnTo>
                    <a:pt x="195" y="0"/>
                  </a:lnTo>
                  <a:lnTo>
                    <a:pt x="199" y="0"/>
                  </a:lnTo>
                  <a:lnTo>
                    <a:pt x="203" y="0"/>
                  </a:lnTo>
                  <a:lnTo>
                    <a:pt x="208" y="0"/>
                  </a:lnTo>
                  <a:lnTo>
                    <a:pt x="212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9" y="0"/>
                  </a:lnTo>
                  <a:lnTo>
                    <a:pt x="243" y="0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7" y="0"/>
                  </a:lnTo>
                  <a:lnTo>
                    <a:pt x="261" y="0"/>
                  </a:lnTo>
                  <a:lnTo>
                    <a:pt x="265" y="0"/>
                  </a:lnTo>
                  <a:lnTo>
                    <a:pt x="270" y="0"/>
                  </a:lnTo>
                  <a:lnTo>
                    <a:pt x="274" y="0"/>
                  </a:lnTo>
                  <a:lnTo>
                    <a:pt x="279" y="0"/>
                  </a:lnTo>
                  <a:lnTo>
                    <a:pt x="283" y="0"/>
                  </a:lnTo>
                  <a:lnTo>
                    <a:pt x="288" y="0"/>
                  </a:lnTo>
                  <a:lnTo>
                    <a:pt x="292" y="0"/>
                  </a:lnTo>
                  <a:lnTo>
                    <a:pt x="296" y="0"/>
                  </a:lnTo>
                  <a:lnTo>
                    <a:pt x="301" y="0"/>
                  </a:lnTo>
                  <a:lnTo>
                    <a:pt x="305" y="0"/>
                  </a:lnTo>
                  <a:lnTo>
                    <a:pt x="310" y="0"/>
                  </a:lnTo>
                  <a:lnTo>
                    <a:pt x="314" y="0"/>
                  </a:lnTo>
                  <a:lnTo>
                    <a:pt x="319" y="0"/>
                  </a:lnTo>
                  <a:lnTo>
                    <a:pt x="323" y="0"/>
                  </a:lnTo>
                  <a:lnTo>
                    <a:pt x="327" y="0"/>
                  </a:lnTo>
                  <a:lnTo>
                    <a:pt x="332" y="0"/>
                  </a:lnTo>
                  <a:lnTo>
                    <a:pt x="336" y="0"/>
                  </a:lnTo>
                  <a:lnTo>
                    <a:pt x="341" y="0"/>
                  </a:lnTo>
                  <a:lnTo>
                    <a:pt x="345" y="0"/>
                  </a:lnTo>
                  <a:lnTo>
                    <a:pt x="350" y="0"/>
                  </a:lnTo>
                  <a:lnTo>
                    <a:pt x="354" y="0"/>
                  </a:lnTo>
                  <a:lnTo>
                    <a:pt x="358" y="0"/>
                  </a:lnTo>
                  <a:lnTo>
                    <a:pt x="363" y="0"/>
                  </a:lnTo>
                  <a:lnTo>
                    <a:pt x="367" y="0"/>
                  </a:lnTo>
                  <a:lnTo>
                    <a:pt x="372" y="0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385" y="0"/>
                  </a:lnTo>
                  <a:lnTo>
                    <a:pt x="389" y="0"/>
                  </a:lnTo>
                  <a:lnTo>
                    <a:pt x="394" y="0"/>
                  </a:lnTo>
                  <a:lnTo>
                    <a:pt x="398" y="0"/>
                  </a:lnTo>
                </a:path>
              </a:pathLst>
            </a:custGeom>
            <a:ln w="76200">
              <a:prstDash val="dash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">
              <a:extLst>
                <a:ext uri="{FF2B5EF4-FFF2-40B4-BE49-F238E27FC236}">
                  <a16:creationId xmlns:a16="http://schemas.microsoft.com/office/drawing/2014/main" id="{5E49F5B7-EB7E-41EB-A0A1-9B90F8B2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5124"/>
              <a:ext cx="1362" cy="722"/>
            </a:xfrm>
            <a:custGeom>
              <a:avLst/>
              <a:gdLst>
                <a:gd name="T0" fmla="*/ 4 w 398"/>
                <a:gd name="T1" fmla="*/ 163 h 172"/>
                <a:gd name="T2" fmla="*/ 13 w 398"/>
                <a:gd name="T3" fmla="*/ 145 h 172"/>
                <a:gd name="T4" fmla="*/ 22 w 398"/>
                <a:gd name="T5" fmla="*/ 128 h 172"/>
                <a:gd name="T6" fmla="*/ 31 w 398"/>
                <a:gd name="T7" fmla="*/ 113 h 172"/>
                <a:gd name="T8" fmla="*/ 40 w 398"/>
                <a:gd name="T9" fmla="*/ 100 h 172"/>
                <a:gd name="T10" fmla="*/ 49 w 398"/>
                <a:gd name="T11" fmla="*/ 88 h 172"/>
                <a:gd name="T12" fmla="*/ 57 w 398"/>
                <a:gd name="T13" fmla="*/ 78 h 172"/>
                <a:gd name="T14" fmla="*/ 66 w 398"/>
                <a:gd name="T15" fmla="*/ 69 h 172"/>
                <a:gd name="T16" fmla="*/ 75 w 398"/>
                <a:gd name="T17" fmla="*/ 61 h 172"/>
                <a:gd name="T18" fmla="*/ 84 w 398"/>
                <a:gd name="T19" fmla="*/ 54 h 172"/>
                <a:gd name="T20" fmla="*/ 93 w 398"/>
                <a:gd name="T21" fmla="*/ 48 h 172"/>
                <a:gd name="T22" fmla="*/ 102 w 398"/>
                <a:gd name="T23" fmla="*/ 43 h 172"/>
                <a:gd name="T24" fmla="*/ 110 w 398"/>
                <a:gd name="T25" fmla="*/ 38 h 172"/>
                <a:gd name="T26" fmla="*/ 119 w 398"/>
                <a:gd name="T27" fmla="*/ 35 h 172"/>
                <a:gd name="T28" fmla="*/ 128 w 398"/>
                <a:gd name="T29" fmla="*/ 31 h 172"/>
                <a:gd name="T30" fmla="*/ 137 w 398"/>
                <a:gd name="T31" fmla="*/ 28 h 172"/>
                <a:gd name="T32" fmla="*/ 146 w 398"/>
                <a:gd name="T33" fmla="*/ 26 h 172"/>
                <a:gd name="T34" fmla="*/ 155 w 398"/>
                <a:gd name="T35" fmla="*/ 23 h 172"/>
                <a:gd name="T36" fmla="*/ 164 w 398"/>
                <a:gd name="T37" fmla="*/ 21 h 172"/>
                <a:gd name="T38" fmla="*/ 172 w 398"/>
                <a:gd name="T39" fmla="*/ 19 h 172"/>
                <a:gd name="T40" fmla="*/ 181 w 398"/>
                <a:gd name="T41" fmla="*/ 17 h 172"/>
                <a:gd name="T42" fmla="*/ 190 w 398"/>
                <a:gd name="T43" fmla="*/ 16 h 172"/>
                <a:gd name="T44" fmla="*/ 199 w 398"/>
                <a:gd name="T45" fmla="*/ 15 h 172"/>
                <a:gd name="T46" fmla="*/ 208 w 398"/>
                <a:gd name="T47" fmla="*/ 13 h 172"/>
                <a:gd name="T48" fmla="*/ 217 w 398"/>
                <a:gd name="T49" fmla="*/ 12 h 172"/>
                <a:gd name="T50" fmla="*/ 226 w 398"/>
                <a:gd name="T51" fmla="*/ 11 h 172"/>
                <a:gd name="T52" fmla="*/ 234 w 398"/>
                <a:gd name="T53" fmla="*/ 10 h 172"/>
                <a:gd name="T54" fmla="*/ 243 w 398"/>
                <a:gd name="T55" fmla="*/ 9 h 172"/>
                <a:gd name="T56" fmla="*/ 252 w 398"/>
                <a:gd name="T57" fmla="*/ 8 h 172"/>
                <a:gd name="T58" fmla="*/ 261 w 398"/>
                <a:gd name="T59" fmla="*/ 7 h 172"/>
                <a:gd name="T60" fmla="*/ 270 w 398"/>
                <a:gd name="T61" fmla="*/ 7 h 172"/>
                <a:gd name="T62" fmla="*/ 279 w 398"/>
                <a:gd name="T63" fmla="*/ 6 h 172"/>
                <a:gd name="T64" fmla="*/ 288 w 398"/>
                <a:gd name="T65" fmla="*/ 5 h 172"/>
                <a:gd name="T66" fmla="*/ 296 w 398"/>
                <a:gd name="T67" fmla="*/ 5 h 172"/>
                <a:gd name="T68" fmla="*/ 305 w 398"/>
                <a:gd name="T69" fmla="*/ 4 h 172"/>
                <a:gd name="T70" fmla="*/ 314 w 398"/>
                <a:gd name="T71" fmla="*/ 4 h 172"/>
                <a:gd name="T72" fmla="*/ 323 w 398"/>
                <a:gd name="T73" fmla="*/ 3 h 172"/>
                <a:gd name="T74" fmla="*/ 332 w 398"/>
                <a:gd name="T75" fmla="*/ 3 h 172"/>
                <a:gd name="T76" fmla="*/ 341 w 398"/>
                <a:gd name="T77" fmla="*/ 2 h 172"/>
                <a:gd name="T78" fmla="*/ 350 w 398"/>
                <a:gd name="T79" fmla="*/ 2 h 172"/>
                <a:gd name="T80" fmla="*/ 358 w 398"/>
                <a:gd name="T81" fmla="*/ 1 h 172"/>
                <a:gd name="T82" fmla="*/ 367 w 398"/>
                <a:gd name="T83" fmla="*/ 1 h 172"/>
                <a:gd name="T84" fmla="*/ 376 w 398"/>
                <a:gd name="T85" fmla="*/ 1 h 172"/>
                <a:gd name="T86" fmla="*/ 385 w 398"/>
                <a:gd name="T87" fmla="*/ 0 h 172"/>
                <a:gd name="T88" fmla="*/ 394 w 398"/>
                <a:gd name="T8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8" h="172">
                  <a:moveTo>
                    <a:pt x="0" y="172"/>
                  </a:moveTo>
                  <a:lnTo>
                    <a:pt x="4" y="163"/>
                  </a:lnTo>
                  <a:lnTo>
                    <a:pt x="9" y="153"/>
                  </a:lnTo>
                  <a:lnTo>
                    <a:pt x="13" y="145"/>
                  </a:lnTo>
                  <a:lnTo>
                    <a:pt x="18" y="136"/>
                  </a:lnTo>
                  <a:lnTo>
                    <a:pt x="22" y="128"/>
                  </a:lnTo>
                  <a:lnTo>
                    <a:pt x="26" y="121"/>
                  </a:lnTo>
                  <a:lnTo>
                    <a:pt x="31" y="113"/>
                  </a:lnTo>
                  <a:lnTo>
                    <a:pt x="35" y="106"/>
                  </a:lnTo>
                  <a:lnTo>
                    <a:pt x="40" y="100"/>
                  </a:lnTo>
                  <a:lnTo>
                    <a:pt x="44" y="94"/>
                  </a:lnTo>
                  <a:lnTo>
                    <a:pt x="49" y="88"/>
                  </a:lnTo>
                  <a:lnTo>
                    <a:pt x="53" y="83"/>
                  </a:lnTo>
                  <a:lnTo>
                    <a:pt x="57" y="78"/>
                  </a:lnTo>
                  <a:lnTo>
                    <a:pt x="62" y="73"/>
                  </a:lnTo>
                  <a:lnTo>
                    <a:pt x="66" y="69"/>
                  </a:lnTo>
                  <a:lnTo>
                    <a:pt x="71" y="64"/>
                  </a:lnTo>
                  <a:lnTo>
                    <a:pt x="75" y="61"/>
                  </a:lnTo>
                  <a:lnTo>
                    <a:pt x="79" y="57"/>
                  </a:lnTo>
                  <a:lnTo>
                    <a:pt x="84" y="54"/>
                  </a:lnTo>
                  <a:lnTo>
                    <a:pt x="88" y="51"/>
                  </a:lnTo>
                  <a:lnTo>
                    <a:pt x="93" y="48"/>
                  </a:lnTo>
                  <a:lnTo>
                    <a:pt x="97" y="45"/>
                  </a:lnTo>
                  <a:lnTo>
                    <a:pt x="102" y="43"/>
                  </a:lnTo>
                  <a:lnTo>
                    <a:pt x="106" y="41"/>
                  </a:lnTo>
                  <a:lnTo>
                    <a:pt x="110" y="38"/>
                  </a:lnTo>
                  <a:lnTo>
                    <a:pt x="115" y="36"/>
                  </a:lnTo>
                  <a:lnTo>
                    <a:pt x="119" y="35"/>
                  </a:lnTo>
                  <a:lnTo>
                    <a:pt x="124" y="33"/>
                  </a:lnTo>
                  <a:lnTo>
                    <a:pt x="128" y="31"/>
                  </a:lnTo>
                  <a:lnTo>
                    <a:pt x="133" y="30"/>
                  </a:lnTo>
                  <a:lnTo>
                    <a:pt x="137" y="28"/>
                  </a:lnTo>
                  <a:lnTo>
                    <a:pt x="141" y="27"/>
                  </a:lnTo>
                  <a:lnTo>
                    <a:pt x="146" y="26"/>
                  </a:lnTo>
                  <a:lnTo>
                    <a:pt x="150" y="24"/>
                  </a:lnTo>
                  <a:lnTo>
                    <a:pt x="155" y="23"/>
                  </a:lnTo>
                  <a:lnTo>
                    <a:pt x="159" y="22"/>
                  </a:lnTo>
                  <a:lnTo>
                    <a:pt x="164" y="21"/>
                  </a:lnTo>
                  <a:lnTo>
                    <a:pt x="168" y="20"/>
                  </a:lnTo>
                  <a:lnTo>
                    <a:pt x="172" y="19"/>
                  </a:lnTo>
                  <a:lnTo>
                    <a:pt x="177" y="18"/>
                  </a:lnTo>
                  <a:lnTo>
                    <a:pt x="181" y="17"/>
                  </a:lnTo>
                  <a:lnTo>
                    <a:pt x="186" y="17"/>
                  </a:lnTo>
                  <a:lnTo>
                    <a:pt x="190" y="16"/>
                  </a:lnTo>
                  <a:lnTo>
                    <a:pt x="195" y="15"/>
                  </a:lnTo>
                  <a:lnTo>
                    <a:pt x="199" y="15"/>
                  </a:lnTo>
                  <a:lnTo>
                    <a:pt x="203" y="14"/>
                  </a:lnTo>
                  <a:lnTo>
                    <a:pt x="208" y="13"/>
                  </a:lnTo>
                  <a:lnTo>
                    <a:pt x="212" y="13"/>
                  </a:lnTo>
                  <a:lnTo>
                    <a:pt x="217" y="12"/>
                  </a:lnTo>
                  <a:lnTo>
                    <a:pt x="221" y="12"/>
                  </a:lnTo>
                  <a:lnTo>
                    <a:pt x="226" y="11"/>
                  </a:lnTo>
                  <a:lnTo>
                    <a:pt x="230" y="10"/>
                  </a:lnTo>
                  <a:lnTo>
                    <a:pt x="234" y="10"/>
                  </a:lnTo>
                  <a:lnTo>
                    <a:pt x="239" y="10"/>
                  </a:lnTo>
                  <a:lnTo>
                    <a:pt x="243" y="9"/>
                  </a:lnTo>
                  <a:lnTo>
                    <a:pt x="248" y="9"/>
                  </a:lnTo>
                  <a:lnTo>
                    <a:pt x="252" y="8"/>
                  </a:lnTo>
                  <a:lnTo>
                    <a:pt x="257" y="8"/>
                  </a:lnTo>
                  <a:lnTo>
                    <a:pt x="261" y="7"/>
                  </a:lnTo>
                  <a:lnTo>
                    <a:pt x="265" y="7"/>
                  </a:lnTo>
                  <a:lnTo>
                    <a:pt x="270" y="7"/>
                  </a:lnTo>
                  <a:lnTo>
                    <a:pt x="274" y="6"/>
                  </a:lnTo>
                  <a:lnTo>
                    <a:pt x="279" y="6"/>
                  </a:lnTo>
                  <a:lnTo>
                    <a:pt x="283" y="6"/>
                  </a:lnTo>
                  <a:lnTo>
                    <a:pt x="288" y="5"/>
                  </a:lnTo>
                  <a:lnTo>
                    <a:pt x="292" y="5"/>
                  </a:lnTo>
                  <a:lnTo>
                    <a:pt x="296" y="5"/>
                  </a:lnTo>
                  <a:lnTo>
                    <a:pt x="301" y="4"/>
                  </a:lnTo>
                  <a:lnTo>
                    <a:pt x="305" y="4"/>
                  </a:lnTo>
                  <a:lnTo>
                    <a:pt x="310" y="4"/>
                  </a:lnTo>
                  <a:lnTo>
                    <a:pt x="314" y="4"/>
                  </a:lnTo>
                  <a:lnTo>
                    <a:pt x="319" y="3"/>
                  </a:lnTo>
                  <a:lnTo>
                    <a:pt x="323" y="3"/>
                  </a:lnTo>
                  <a:lnTo>
                    <a:pt x="327" y="3"/>
                  </a:lnTo>
                  <a:lnTo>
                    <a:pt x="332" y="3"/>
                  </a:lnTo>
                  <a:lnTo>
                    <a:pt x="336" y="2"/>
                  </a:lnTo>
                  <a:lnTo>
                    <a:pt x="341" y="2"/>
                  </a:lnTo>
                  <a:lnTo>
                    <a:pt x="345" y="2"/>
                  </a:lnTo>
                  <a:lnTo>
                    <a:pt x="350" y="2"/>
                  </a:lnTo>
                  <a:lnTo>
                    <a:pt x="354" y="2"/>
                  </a:lnTo>
                  <a:lnTo>
                    <a:pt x="358" y="1"/>
                  </a:lnTo>
                  <a:lnTo>
                    <a:pt x="363" y="1"/>
                  </a:lnTo>
                  <a:lnTo>
                    <a:pt x="367" y="1"/>
                  </a:lnTo>
                  <a:lnTo>
                    <a:pt x="372" y="1"/>
                  </a:lnTo>
                  <a:lnTo>
                    <a:pt x="376" y="1"/>
                  </a:lnTo>
                  <a:lnTo>
                    <a:pt x="381" y="1"/>
                  </a:lnTo>
                  <a:lnTo>
                    <a:pt x="385" y="0"/>
                  </a:lnTo>
                  <a:lnTo>
                    <a:pt x="389" y="0"/>
                  </a:lnTo>
                  <a:lnTo>
                    <a:pt x="394" y="0"/>
                  </a:lnTo>
                  <a:lnTo>
                    <a:pt x="398" y="0"/>
                  </a:lnTo>
                </a:path>
              </a:pathLst>
            </a:custGeom>
            <a:noFill/>
            <a:ln w="76200" cap="flat">
              <a:solidFill>
                <a:schemeClr val="accent5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5">
              <a:extLst>
                <a:ext uri="{FF2B5EF4-FFF2-40B4-BE49-F238E27FC236}">
                  <a16:creationId xmlns:a16="http://schemas.microsoft.com/office/drawing/2014/main" id="{6A1EEBDE-9EF4-4644-8141-B22ADF069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627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CC3392E3-53D2-4095-A324-0511F4AF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5670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5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6" name="Rectangle 67">
              <a:extLst>
                <a:ext uri="{FF2B5EF4-FFF2-40B4-BE49-F238E27FC236}">
                  <a16:creationId xmlns:a16="http://schemas.microsoft.com/office/drawing/2014/main" id="{281DE83E-FB4B-4A40-88C6-542B004C9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" y="5057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10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7" name="Rectangle 68">
              <a:extLst>
                <a:ext uri="{FF2B5EF4-FFF2-40B4-BE49-F238E27FC236}">
                  <a16:creationId xmlns:a16="http://schemas.microsoft.com/office/drawing/2014/main" id="{D1376A5B-DAF6-4A78-B579-955066308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" y="4448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15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" name="Line 69">
              <a:extLst>
                <a:ext uri="{FF2B5EF4-FFF2-40B4-BE49-F238E27FC236}">
                  <a16:creationId xmlns:a16="http://schemas.microsoft.com/office/drawing/2014/main" id="{48293101-076F-42E5-BBE2-584D96104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6300"/>
              <a:ext cx="14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0">
              <a:extLst>
                <a:ext uri="{FF2B5EF4-FFF2-40B4-BE49-F238E27FC236}">
                  <a16:creationId xmlns:a16="http://schemas.microsoft.com/office/drawing/2014/main" id="{BC1BBE97-AE67-443E-80A4-3980E4765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5691"/>
              <a:ext cx="14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1">
              <a:extLst>
                <a:ext uri="{FF2B5EF4-FFF2-40B4-BE49-F238E27FC236}">
                  <a16:creationId xmlns:a16="http://schemas.microsoft.com/office/drawing/2014/main" id="{96FE014C-B5DB-4A83-830C-9836B3615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5078"/>
              <a:ext cx="14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2">
              <a:extLst>
                <a:ext uri="{FF2B5EF4-FFF2-40B4-BE49-F238E27FC236}">
                  <a16:creationId xmlns:a16="http://schemas.microsoft.com/office/drawing/2014/main" id="{D5668725-A5E6-4047-A028-563FE11F3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" y="4469"/>
              <a:ext cx="14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3">
              <a:extLst>
                <a:ext uri="{FF2B5EF4-FFF2-40B4-BE49-F238E27FC236}">
                  <a16:creationId xmlns:a16="http://schemas.microsoft.com/office/drawing/2014/main" id="{7E0F03E7-A81D-4BA0-8C58-4B381C66C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3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4">
              <a:extLst>
                <a:ext uri="{FF2B5EF4-FFF2-40B4-BE49-F238E27FC236}">
                  <a16:creationId xmlns:a16="http://schemas.microsoft.com/office/drawing/2014/main" id="{73C8D4C2-A423-41C8-B56C-8323ADB15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3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5">
              <a:extLst>
                <a:ext uri="{FF2B5EF4-FFF2-40B4-BE49-F238E27FC236}">
                  <a16:creationId xmlns:a16="http://schemas.microsoft.com/office/drawing/2014/main" id="{FE7070E4-7440-4783-AA93-798D7ACA59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3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76">
              <a:extLst>
                <a:ext uri="{FF2B5EF4-FFF2-40B4-BE49-F238E27FC236}">
                  <a16:creationId xmlns:a16="http://schemas.microsoft.com/office/drawing/2014/main" id="{76BC53BF-FA8D-4C1D-8ADE-E2C52605F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9" y="6396"/>
              <a:ext cx="0" cy="17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77">
              <a:extLst>
                <a:ext uri="{FF2B5EF4-FFF2-40B4-BE49-F238E27FC236}">
                  <a16:creationId xmlns:a16="http://schemas.microsoft.com/office/drawing/2014/main" id="{43EDDD1F-30A7-4371-B413-A0DCD7E0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6402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250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7" name="Rectangle 78">
              <a:extLst>
                <a:ext uri="{FF2B5EF4-FFF2-40B4-BE49-F238E27FC236}">
                  <a16:creationId xmlns:a16="http://schemas.microsoft.com/office/drawing/2014/main" id="{204492CF-B689-427E-AA48-DC0CC47D6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6402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500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8" name="Rectangle 79">
              <a:extLst>
                <a:ext uri="{FF2B5EF4-FFF2-40B4-BE49-F238E27FC236}">
                  <a16:creationId xmlns:a16="http://schemas.microsoft.com/office/drawing/2014/main" id="{3CEE68F4-B6AD-4AAB-BFCA-F5B0C4B21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2" y="6408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750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9" name="Rectangle 80">
              <a:extLst>
                <a:ext uri="{FF2B5EF4-FFF2-40B4-BE49-F238E27FC236}">
                  <a16:creationId xmlns:a16="http://schemas.microsoft.com/office/drawing/2014/main" id="{1FE9AEFA-7753-48F0-9325-EF67D91EA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3" y="6402"/>
              <a:ext cx="19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n-lt"/>
                </a:rPr>
                <a:t>1000</a:t>
              </a:r>
              <a:endPara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90" name="Rectangle 81">
              <a:extLst>
                <a:ext uri="{FF2B5EF4-FFF2-40B4-BE49-F238E27FC236}">
                  <a16:creationId xmlns:a16="http://schemas.microsoft.com/office/drawing/2014/main" id="{3C9CE4B9-584F-4EFA-B936-BE5C2CC69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" y="6453"/>
              <a:ext cx="44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Light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3A39F7C-2733-49AF-9216-71C0833C81A0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75927FF-2247-43E9-B1CE-118CFCC81698}"/>
              </a:ext>
            </a:extLst>
          </p:cNvPr>
          <p:cNvSpPr txBox="1"/>
          <p:nvPr/>
        </p:nvSpPr>
        <p:spPr>
          <a:xfrm>
            <a:off x="10181061" y="4593648"/>
            <a:ext cx="5647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3200" baseline="-25000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3200" baseline="-25000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BAD4EA-E8BC-4EF9-A40F-F69934116E5A}"/>
              </a:ext>
            </a:extLst>
          </p:cNvPr>
          <p:cNvCxnSpPr>
            <a:stCxn id="33" idx="19"/>
            <a:endCxn id="29" idx="0"/>
          </p:cNvCxnSpPr>
          <p:nvPr/>
        </p:nvCxnSpPr>
        <p:spPr>
          <a:xfrm>
            <a:off x="3749729" y="3045836"/>
            <a:ext cx="0" cy="2666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A6CE000-09AD-459C-801C-D8B17047FFE7}"/>
              </a:ext>
            </a:extLst>
          </p:cNvPr>
          <p:cNvCxnSpPr>
            <a:cxnSpLocks/>
          </p:cNvCxnSpPr>
          <p:nvPr/>
        </p:nvCxnSpPr>
        <p:spPr>
          <a:xfrm>
            <a:off x="7037215" y="4106286"/>
            <a:ext cx="0" cy="1604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02105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27E8-E0D4-46AA-9627-EED55E1C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31"/>
            <a:ext cx="10515600" cy="1325563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8971C-4710-43E2-B094-F8CB6A8FB104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6EC7DE10-CBE1-4C71-9F84-1B8BF0021A59}"/>
              </a:ext>
            </a:extLst>
          </p:cNvPr>
          <p:cNvGrpSpPr>
            <a:grpSpLocks/>
          </p:cNvGrpSpPr>
          <p:nvPr/>
        </p:nvGrpSpPr>
        <p:grpSpPr bwMode="auto">
          <a:xfrm>
            <a:off x="838199" y="2156838"/>
            <a:ext cx="10163481" cy="2793522"/>
            <a:chOff x="190499" y="1761553"/>
            <a:chExt cx="8575021" cy="2793539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B2198971-0C1A-4F4F-A7ED-73D978617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520" y="1761553"/>
              <a:ext cx="8001000" cy="2793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en-US" sz="3200" b="1" dirty="0">
                  <a:latin typeface="+mn-lt"/>
                  <a:cs typeface="Segoe UI" panose="020B0502040204020203" pitchFamily="34" charset="0"/>
                </a:rPr>
                <a:t>Calculate net photosynthesis of acclimated C4 plants from environmental conditions without additional parameterization.</a:t>
              </a:r>
            </a:p>
            <a:p>
              <a:pPr eaLnBrk="1" hangingPunct="1">
                <a:lnSpc>
                  <a:spcPct val="150000"/>
                </a:lnSpc>
              </a:pPr>
              <a:endParaRPr lang="en-US" altLang="en-US" sz="2400" b="1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EA50C2-E4F9-418A-B972-F71FFD4C8C27}"/>
                </a:ext>
              </a:extLst>
            </p:cNvPr>
            <p:cNvSpPr txBox="1"/>
            <p:nvPr/>
          </p:nvSpPr>
          <p:spPr>
            <a:xfrm>
              <a:off x="223847" y="2460257"/>
              <a:ext cx="762000" cy="769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E56786-844E-4A05-8646-769EEE0DDE69}"/>
                </a:ext>
              </a:extLst>
            </p:cNvPr>
            <p:cNvSpPr txBox="1"/>
            <p:nvPr/>
          </p:nvSpPr>
          <p:spPr>
            <a:xfrm>
              <a:off x="190499" y="3572463"/>
              <a:ext cx="762000" cy="769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Segoe UI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59412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83B4-EFB8-4E3D-9540-22DF3858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332E8-CA9D-4779-8E6B-42E2FBF43A7E}"/>
              </a:ext>
            </a:extLst>
          </p:cNvPr>
          <p:cNvSpPr txBox="1"/>
          <p:nvPr/>
        </p:nvSpPr>
        <p:spPr>
          <a:xfrm>
            <a:off x="5103845" y="6142471"/>
            <a:ext cx="1192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5F38C-29ED-466C-B81D-16C12999D02B}"/>
              </a:ext>
            </a:extLst>
          </p:cNvPr>
          <p:cNvSpPr txBox="1"/>
          <p:nvPr/>
        </p:nvSpPr>
        <p:spPr>
          <a:xfrm rot="16200000">
            <a:off x="1688875" y="3139780"/>
            <a:ext cx="318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Photosynthetic rate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D63FE66-291A-447E-9792-3C5616B71CFA}"/>
              </a:ext>
            </a:extLst>
          </p:cNvPr>
          <p:cNvSpPr/>
          <p:nvPr/>
        </p:nvSpPr>
        <p:spPr>
          <a:xfrm>
            <a:off x="3546103" y="2313709"/>
            <a:ext cx="6382988" cy="3464391"/>
          </a:xfrm>
          <a:custGeom>
            <a:avLst/>
            <a:gdLst>
              <a:gd name="connsiteX0" fmla="*/ 0 w 3140363"/>
              <a:gd name="connsiteY0" fmla="*/ 1958109 h 1958109"/>
              <a:gd name="connsiteX1" fmla="*/ 1089891 w 3140363"/>
              <a:gd name="connsiteY1" fmla="*/ 286327 h 1958109"/>
              <a:gd name="connsiteX2" fmla="*/ 3140363 w 3140363"/>
              <a:gd name="connsiteY2" fmla="*/ 0 h 19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363" h="1958109">
                <a:moveTo>
                  <a:pt x="0" y="1958109"/>
                </a:moveTo>
                <a:cubicBezTo>
                  <a:pt x="283248" y="1285393"/>
                  <a:pt x="566497" y="612678"/>
                  <a:pt x="1089891" y="286327"/>
                </a:cubicBezTo>
                <a:cubicBezTo>
                  <a:pt x="1613285" y="-40024"/>
                  <a:pt x="2864812" y="47721"/>
                  <a:pt x="3140363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21545-1A39-4DB7-999A-3A931812EC30}"/>
              </a:ext>
            </a:extLst>
          </p:cNvPr>
          <p:cNvSpPr/>
          <p:nvPr/>
        </p:nvSpPr>
        <p:spPr>
          <a:xfrm>
            <a:off x="8192652" y="2281382"/>
            <a:ext cx="1865747" cy="16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7D047-4FEF-4E71-9380-4E54CE51AC0C}"/>
              </a:ext>
            </a:extLst>
          </p:cNvPr>
          <p:cNvSpPr txBox="1"/>
          <p:nvPr/>
        </p:nvSpPr>
        <p:spPr>
          <a:xfrm>
            <a:off x="8192652" y="2159146"/>
            <a:ext cx="29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ETR limited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636B4-25CA-478D-AE10-273E675A7D30}"/>
              </a:ext>
            </a:extLst>
          </p:cNvPr>
          <p:cNvCxnSpPr>
            <a:cxnSpLocks/>
          </p:cNvCxnSpPr>
          <p:nvPr/>
        </p:nvCxnSpPr>
        <p:spPr>
          <a:xfrm flipV="1">
            <a:off x="3546101" y="2640330"/>
            <a:ext cx="5015714" cy="10503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4F7B62-DA86-450E-8B57-0B38D944B6E7}"/>
              </a:ext>
            </a:extLst>
          </p:cNvPr>
          <p:cNvCxnSpPr/>
          <p:nvPr/>
        </p:nvCxnSpPr>
        <p:spPr>
          <a:xfrm flipV="1">
            <a:off x="3647702" y="2612290"/>
            <a:ext cx="4646550" cy="10153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6B91E-E625-4D49-BCB1-AAA792C66507}"/>
              </a:ext>
            </a:extLst>
          </p:cNvPr>
          <p:cNvSpPr/>
          <p:nvPr/>
        </p:nvSpPr>
        <p:spPr>
          <a:xfrm>
            <a:off x="8192652" y="2565762"/>
            <a:ext cx="505037" cy="133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48109-1A29-463F-9A3D-09B0900FC658}"/>
              </a:ext>
            </a:extLst>
          </p:cNvPr>
          <p:cNvSpPr/>
          <p:nvPr/>
        </p:nvSpPr>
        <p:spPr>
          <a:xfrm>
            <a:off x="3543647" y="1408663"/>
            <a:ext cx="4651462" cy="4651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50560-A90A-4C7B-845A-0955A5700D7A}"/>
              </a:ext>
            </a:extLst>
          </p:cNvPr>
          <p:cNvSpPr txBox="1"/>
          <p:nvPr/>
        </p:nvSpPr>
        <p:spPr>
          <a:xfrm>
            <a:off x="8192652" y="2466048"/>
            <a:ext cx="29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Carboxylation limited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FA3DE-E046-4EF3-9D98-BAA65346C708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19647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83B4-EFB8-4E3D-9540-22DF3858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332E8-CA9D-4779-8E6B-42E2FBF43A7E}"/>
              </a:ext>
            </a:extLst>
          </p:cNvPr>
          <p:cNvSpPr txBox="1"/>
          <p:nvPr/>
        </p:nvSpPr>
        <p:spPr>
          <a:xfrm>
            <a:off x="5442658" y="6142471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5F38C-29ED-466C-B81D-16C12999D02B}"/>
              </a:ext>
            </a:extLst>
          </p:cNvPr>
          <p:cNvSpPr txBox="1"/>
          <p:nvPr/>
        </p:nvSpPr>
        <p:spPr>
          <a:xfrm rot="16200000">
            <a:off x="2208047" y="3735897"/>
            <a:ext cx="2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Photosynthetic rate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D63FE66-291A-447E-9792-3C5616B71CFA}"/>
              </a:ext>
            </a:extLst>
          </p:cNvPr>
          <p:cNvSpPr/>
          <p:nvPr/>
        </p:nvSpPr>
        <p:spPr>
          <a:xfrm>
            <a:off x="3546103" y="2313709"/>
            <a:ext cx="6382988" cy="3464391"/>
          </a:xfrm>
          <a:custGeom>
            <a:avLst/>
            <a:gdLst>
              <a:gd name="connsiteX0" fmla="*/ 0 w 3140363"/>
              <a:gd name="connsiteY0" fmla="*/ 1958109 h 1958109"/>
              <a:gd name="connsiteX1" fmla="*/ 1089891 w 3140363"/>
              <a:gd name="connsiteY1" fmla="*/ 286327 h 1958109"/>
              <a:gd name="connsiteX2" fmla="*/ 3140363 w 3140363"/>
              <a:gd name="connsiteY2" fmla="*/ 0 h 19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363" h="1958109">
                <a:moveTo>
                  <a:pt x="0" y="1958109"/>
                </a:moveTo>
                <a:cubicBezTo>
                  <a:pt x="283248" y="1285393"/>
                  <a:pt x="566497" y="612678"/>
                  <a:pt x="1089891" y="286327"/>
                </a:cubicBezTo>
                <a:cubicBezTo>
                  <a:pt x="1613285" y="-40024"/>
                  <a:pt x="2864812" y="47721"/>
                  <a:pt x="3140363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21545-1A39-4DB7-999A-3A931812EC30}"/>
              </a:ext>
            </a:extLst>
          </p:cNvPr>
          <p:cNvSpPr/>
          <p:nvPr/>
        </p:nvSpPr>
        <p:spPr>
          <a:xfrm>
            <a:off x="8192652" y="2281382"/>
            <a:ext cx="1865747" cy="16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7D047-4FEF-4E71-9380-4E54CE51AC0C}"/>
              </a:ext>
            </a:extLst>
          </p:cNvPr>
          <p:cNvSpPr txBox="1"/>
          <p:nvPr/>
        </p:nvSpPr>
        <p:spPr>
          <a:xfrm>
            <a:off x="8192652" y="2159146"/>
            <a:ext cx="29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limited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636B4-25CA-478D-AE10-273E675A7D30}"/>
              </a:ext>
            </a:extLst>
          </p:cNvPr>
          <p:cNvCxnSpPr>
            <a:cxnSpLocks/>
          </p:cNvCxnSpPr>
          <p:nvPr/>
        </p:nvCxnSpPr>
        <p:spPr>
          <a:xfrm flipV="1">
            <a:off x="3546101" y="2640330"/>
            <a:ext cx="5015714" cy="10503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4F7B62-DA86-450E-8B57-0B38D944B6E7}"/>
              </a:ext>
            </a:extLst>
          </p:cNvPr>
          <p:cNvCxnSpPr/>
          <p:nvPr/>
        </p:nvCxnSpPr>
        <p:spPr>
          <a:xfrm flipV="1">
            <a:off x="3647702" y="2612290"/>
            <a:ext cx="4646550" cy="10153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4B45CA4-2D46-4DED-95D5-E7B7DD129CB8}"/>
              </a:ext>
            </a:extLst>
          </p:cNvPr>
          <p:cNvSpPr/>
          <p:nvPr/>
        </p:nvSpPr>
        <p:spPr>
          <a:xfrm>
            <a:off x="5793912" y="2396055"/>
            <a:ext cx="757567" cy="635548"/>
          </a:xfrm>
          <a:prstGeom prst="ellipse">
            <a:avLst/>
          </a:prstGeom>
          <a:noFill/>
          <a:ln w="76200"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6B91E-E625-4D49-BCB1-AAA792C66507}"/>
              </a:ext>
            </a:extLst>
          </p:cNvPr>
          <p:cNvSpPr/>
          <p:nvPr/>
        </p:nvSpPr>
        <p:spPr>
          <a:xfrm>
            <a:off x="8192652" y="2565762"/>
            <a:ext cx="505037" cy="133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48109-1A29-463F-9A3D-09B0900FC658}"/>
              </a:ext>
            </a:extLst>
          </p:cNvPr>
          <p:cNvSpPr/>
          <p:nvPr/>
        </p:nvSpPr>
        <p:spPr>
          <a:xfrm>
            <a:off x="3543647" y="1408663"/>
            <a:ext cx="4651462" cy="4651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50560-A90A-4C7B-845A-0955A5700D7A}"/>
              </a:ext>
            </a:extLst>
          </p:cNvPr>
          <p:cNvSpPr txBox="1"/>
          <p:nvPr/>
        </p:nvSpPr>
        <p:spPr>
          <a:xfrm>
            <a:off x="8192652" y="2466048"/>
            <a:ext cx="29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Carboxylation limited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FA3DE-E046-4EF3-9D98-BAA65346C708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26550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83B4-EFB8-4E3D-9540-22DF3858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Hypothesis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21545-1A39-4DB7-999A-3A931812EC30}"/>
              </a:ext>
            </a:extLst>
          </p:cNvPr>
          <p:cNvSpPr/>
          <p:nvPr/>
        </p:nvSpPr>
        <p:spPr>
          <a:xfrm>
            <a:off x="8192652" y="2281382"/>
            <a:ext cx="1865747" cy="16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6B91E-E625-4D49-BCB1-AAA792C66507}"/>
              </a:ext>
            </a:extLst>
          </p:cNvPr>
          <p:cNvSpPr/>
          <p:nvPr/>
        </p:nvSpPr>
        <p:spPr>
          <a:xfrm>
            <a:off x="8192652" y="2565762"/>
            <a:ext cx="505037" cy="133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DAE29-5499-4971-8034-D5C197019F96}"/>
              </a:ext>
            </a:extLst>
          </p:cNvPr>
          <p:cNvSpPr txBox="1"/>
          <p:nvPr/>
        </p:nvSpPr>
        <p:spPr>
          <a:xfrm>
            <a:off x="2155971" y="2421032"/>
            <a:ext cx="75723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accent6"/>
                </a:solidFill>
              </a:rPr>
              <a:t>A</a:t>
            </a:r>
            <a:r>
              <a:rPr lang="en-US" sz="12500" baseline="-25000" dirty="0">
                <a:solidFill>
                  <a:schemeClr val="accent6"/>
                </a:solidFill>
              </a:rPr>
              <a:t>L</a:t>
            </a:r>
            <a:r>
              <a:rPr lang="en-US" sz="12500" dirty="0"/>
              <a:t> = </a:t>
            </a:r>
            <a:r>
              <a:rPr lang="en-US" sz="12500" dirty="0">
                <a:solidFill>
                  <a:srgbClr val="0070C0"/>
                </a:solidFill>
              </a:rPr>
              <a:t>A</a:t>
            </a:r>
            <a:r>
              <a:rPr lang="en-US" sz="12500" baseline="-25000" dirty="0">
                <a:solidFill>
                  <a:srgbClr val="0070C0"/>
                </a:solidFill>
              </a:rPr>
              <a:t>P</a:t>
            </a:r>
            <a:r>
              <a:rPr lang="en-US" sz="12500" dirty="0"/>
              <a:t> = </a:t>
            </a:r>
            <a:r>
              <a:rPr lang="en-US" sz="12500" dirty="0">
                <a:solidFill>
                  <a:srgbClr val="FF0000"/>
                </a:solidFill>
              </a:rPr>
              <a:t>A</a:t>
            </a:r>
            <a:r>
              <a:rPr lang="en-US" sz="12500" baseline="-250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EE144-84BC-443A-A75E-C38F321B3B4C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83176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E99B-829F-46A9-92F6-6CE6DE70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600" dirty="0">
                <a:solidFill>
                  <a:schemeClr val="accent6"/>
                </a:solidFill>
              </a:rPr>
              <a:t>A</a:t>
            </a:r>
            <a:r>
              <a:rPr lang="en-US" sz="9600" baseline="-25000" dirty="0">
                <a:solidFill>
                  <a:schemeClr val="accent6"/>
                </a:solidFill>
              </a:rPr>
              <a:t>L</a:t>
            </a:r>
            <a:r>
              <a:rPr lang="en-US" sz="9600" dirty="0"/>
              <a:t> </a:t>
            </a:r>
            <a:r>
              <a:rPr lang="en-US" dirty="0"/>
              <a:t>depends on </a:t>
            </a:r>
            <a:r>
              <a:rPr lang="en-US" sz="6000" dirty="0"/>
              <a:t>(φ, light)</a:t>
            </a:r>
            <a:endParaRPr lang="en-US" dirty="0"/>
          </a:p>
          <a:p>
            <a:pPr marL="0" indent="0">
              <a:buNone/>
            </a:pPr>
            <a:r>
              <a:rPr lang="en-US" sz="9600" dirty="0">
                <a:solidFill>
                  <a:srgbClr val="0070C0"/>
                </a:solidFill>
              </a:rPr>
              <a:t>A</a:t>
            </a:r>
            <a:r>
              <a:rPr lang="en-US" sz="9600" baseline="-25000" dirty="0">
                <a:solidFill>
                  <a:srgbClr val="0070C0"/>
                </a:solidFill>
              </a:rPr>
              <a:t>P</a:t>
            </a:r>
            <a:r>
              <a:rPr lang="en-US" sz="9600" dirty="0"/>
              <a:t> </a:t>
            </a:r>
            <a:r>
              <a:rPr lang="en-US" dirty="0"/>
              <a:t>depends on </a:t>
            </a:r>
            <a:r>
              <a:rPr lang="en-US" sz="6000" dirty="0"/>
              <a:t>(CO</a:t>
            </a:r>
            <a:r>
              <a:rPr lang="en-US" sz="6000" baseline="-25000" dirty="0"/>
              <a:t>2</a:t>
            </a:r>
            <a:r>
              <a:rPr lang="en-US" sz="6000" dirty="0"/>
              <a:t>, Temp, </a:t>
            </a:r>
            <a:r>
              <a:rPr lang="en-US" sz="6000" dirty="0" err="1"/>
              <a:t>PEPc</a:t>
            </a:r>
            <a:r>
              <a:rPr lang="en-US" sz="6000" dirty="0"/>
              <a:t>) 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FF0000"/>
                </a:solidFill>
              </a:rPr>
              <a:t>A</a:t>
            </a:r>
            <a:r>
              <a:rPr lang="en-US" sz="9600" baseline="-25000" dirty="0">
                <a:solidFill>
                  <a:srgbClr val="FF0000"/>
                </a:solidFill>
              </a:rPr>
              <a:t>C</a:t>
            </a:r>
            <a:r>
              <a:rPr lang="en-US" sz="9600" dirty="0">
                <a:solidFill>
                  <a:srgbClr val="FF0000"/>
                </a:solidFill>
              </a:rPr>
              <a:t> </a:t>
            </a:r>
            <a:r>
              <a:rPr lang="en-US" dirty="0"/>
              <a:t>depends on </a:t>
            </a:r>
            <a:r>
              <a:rPr lang="en-US" sz="6000" dirty="0"/>
              <a:t>(CO</a:t>
            </a:r>
            <a:r>
              <a:rPr lang="en-US" sz="6000" baseline="-25000" dirty="0"/>
              <a:t>2</a:t>
            </a:r>
            <a:r>
              <a:rPr lang="en-US" sz="6000" dirty="0"/>
              <a:t>, Temp, Rubisco)</a:t>
            </a:r>
          </a:p>
          <a:p>
            <a:pPr marL="0" indent="0">
              <a:buNone/>
            </a:pPr>
            <a:endParaRPr lang="en-US" sz="9600" baseline="-25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744BE-0A2C-4BD4-A813-2A2F2A060823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24911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E99B-829F-46A9-92F6-6CE6DE70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600" dirty="0">
                <a:solidFill>
                  <a:schemeClr val="accent6"/>
                </a:solidFill>
              </a:rPr>
              <a:t>A</a:t>
            </a:r>
            <a:r>
              <a:rPr lang="en-US" sz="9600" baseline="-25000" dirty="0">
                <a:solidFill>
                  <a:schemeClr val="accent6"/>
                </a:solidFill>
              </a:rPr>
              <a:t>L</a:t>
            </a:r>
            <a:r>
              <a:rPr lang="en-US" sz="9600" dirty="0"/>
              <a:t> </a:t>
            </a:r>
            <a:r>
              <a:rPr lang="en-US" dirty="0"/>
              <a:t>depends on </a:t>
            </a:r>
            <a:r>
              <a:rPr lang="en-US" sz="6000" dirty="0"/>
              <a:t>(φ, light)</a:t>
            </a:r>
            <a:endParaRPr lang="en-US" dirty="0"/>
          </a:p>
          <a:p>
            <a:pPr marL="0" indent="0">
              <a:buNone/>
            </a:pPr>
            <a:r>
              <a:rPr lang="en-US" sz="9600" dirty="0">
                <a:solidFill>
                  <a:srgbClr val="0070C0"/>
                </a:solidFill>
              </a:rPr>
              <a:t>A</a:t>
            </a:r>
            <a:r>
              <a:rPr lang="en-US" sz="9600" baseline="-25000" dirty="0">
                <a:solidFill>
                  <a:srgbClr val="0070C0"/>
                </a:solidFill>
              </a:rPr>
              <a:t>P</a:t>
            </a:r>
            <a:r>
              <a:rPr lang="en-US" sz="9600" dirty="0"/>
              <a:t> </a:t>
            </a:r>
            <a:r>
              <a:rPr lang="en-US" dirty="0"/>
              <a:t>depends on </a:t>
            </a:r>
            <a:r>
              <a:rPr lang="en-US" sz="6000" dirty="0"/>
              <a:t>(CO</a:t>
            </a:r>
            <a:r>
              <a:rPr lang="en-US" sz="6000" baseline="-25000" dirty="0"/>
              <a:t>2</a:t>
            </a:r>
            <a:r>
              <a:rPr lang="en-US" sz="6000" dirty="0"/>
              <a:t>, Temp, V</a:t>
            </a:r>
            <a:r>
              <a:rPr lang="en-US" sz="6000" baseline="-25000" dirty="0"/>
              <a:t>pmax</a:t>
            </a:r>
            <a:r>
              <a:rPr lang="en-US" sz="6000" dirty="0"/>
              <a:t>) 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FF0000"/>
                </a:solidFill>
              </a:rPr>
              <a:t>A</a:t>
            </a:r>
            <a:r>
              <a:rPr lang="en-US" sz="9600" baseline="-25000" dirty="0">
                <a:solidFill>
                  <a:srgbClr val="FF0000"/>
                </a:solidFill>
              </a:rPr>
              <a:t>C</a:t>
            </a:r>
            <a:r>
              <a:rPr lang="en-US" sz="9600" dirty="0">
                <a:solidFill>
                  <a:srgbClr val="FF0000"/>
                </a:solidFill>
              </a:rPr>
              <a:t> </a:t>
            </a:r>
            <a:r>
              <a:rPr lang="en-US" dirty="0"/>
              <a:t>depends on </a:t>
            </a:r>
            <a:r>
              <a:rPr lang="en-US" sz="6000" dirty="0"/>
              <a:t>(CO</a:t>
            </a:r>
            <a:r>
              <a:rPr lang="en-US" sz="6000" baseline="-25000" dirty="0"/>
              <a:t>2</a:t>
            </a:r>
            <a:r>
              <a:rPr lang="en-US" sz="6000" dirty="0"/>
              <a:t>, Temp, V</a:t>
            </a:r>
            <a:r>
              <a:rPr lang="en-US" sz="6000" baseline="-25000" dirty="0"/>
              <a:t>cmax</a:t>
            </a:r>
            <a:r>
              <a:rPr lang="en-US" sz="6000" dirty="0"/>
              <a:t>)</a:t>
            </a:r>
          </a:p>
          <a:p>
            <a:pPr marL="0" indent="0">
              <a:buNone/>
            </a:pPr>
            <a:endParaRPr lang="en-US" sz="9600" baseline="-25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744BE-0A2C-4BD4-A813-2A2F2A060823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911250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E99B-829F-46A9-92F6-6CE6DE70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600" dirty="0">
                <a:solidFill>
                  <a:schemeClr val="accent6"/>
                </a:solidFill>
              </a:rPr>
              <a:t>A</a:t>
            </a:r>
            <a:r>
              <a:rPr lang="en-US" sz="9600" baseline="-25000" dirty="0">
                <a:solidFill>
                  <a:schemeClr val="accent6"/>
                </a:solidFill>
              </a:rPr>
              <a:t>L</a:t>
            </a:r>
            <a:r>
              <a:rPr lang="en-US" sz="9600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depends on 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(φ, light)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9600" dirty="0">
                <a:solidFill>
                  <a:srgbClr val="0070C0"/>
                </a:solidFill>
              </a:rPr>
              <a:t>A</a:t>
            </a:r>
            <a:r>
              <a:rPr lang="en-US" sz="9600" baseline="-25000" dirty="0">
                <a:solidFill>
                  <a:srgbClr val="0070C0"/>
                </a:solidFill>
              </a:rPr>
              <a:t>P</a:t>
            </a:r>
            <a:r>
              <a:rPr lang="en-US" sz="9600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depends on 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6000" dirty="0"/>
              <a:t>CO</a:t>
            </a:r>
            <a:r>
              <a:rPr lang="en-US" sz="6000" baseline="-25000" dirty="0"/>
              <a:t>2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, Temp, V</a:t>
            </a:r>
            <a:r>
              <a:rPr lang="en-US" sz="6000" baseline="-25000" dirty="0">
                <a:solidFill>
                  <a:schemeClr val="bg2">
                    <a:lumMod val="75000"/>
                  </a:schemeClr>
                </a:solidFill>
              </a:rPr>
              <a:t>pmax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) 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FF0000"/>
                </a:solidFill>
              </a:rPr>
              <a:t>A</a:t>
            </a:r>
            <a:r>
              <a:rPr lang="en-US" sz="9600" baseline="-25000" dirty="0">
                <a:solidFill>
                  <a:srgbClr val="FF0000"/>
                </a:solidFill>
              </a:rPr>
              <a:t>C</a:t>
            </a:r>
            <a:r>
              <a:rPr lang="en-US" sz="96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depends on 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6000" dirty="0"/>
              <a:t>CO</a:t>
            </a:r>
            <a:r>
              <a:rPr lang="en-US" sz="6000" baseline="-25000" dirty="0"/>
              <a:t>2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, Temp, V</a:t>
            </a:r>
            <a:r>
              <a:rPr lang="en-US" sz="6000" baseline="-25000" dirty="0">
                <a:solidFill>
                  <a:schemeClr val="bg2">
                    <a:lumMod val="75000"/>
                  </a:schemeClr>
                </a:solidFill>
              </a:rPr>
              <a:t>cmax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9600" baseline="-25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744BE-0A2C-4BD4-A813-2A2F2A060823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85071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EDFB-105E-4146-A8B2-9C52BEF3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Photosynthesis is Important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822AE61-19EC-4991-B74E-3C274465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3" y="1428491"/>
            <a:ext cx="10040112" cy="5064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DEE0C-A8F3-4B87-91BE-EE9A2D09D85A}"/>
              </a:ext>
            </a:extLst>
          </p:cNvPr>
          <p:cNvSpPr txBox="1"/>
          <p:nvPr/>
        </p:nvSpPr>
        <p:spPr>
          <a:xfrm>
            <a:off x="1522609" y="39918"/>
            <a:ext cx="914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Introduction to Photosynthesis     |     Modeling Acclimation    |     Model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73693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9" name="Content Placeholder 8" descr="Leaf">
            <a:extLst>
              <a:ext uri="{FF2B5EF4-FFF2-40B4-BE49-F238E27FC236}">
                <a16:creationId xmlns:a16="http://schemas.microsoft.com/office/drawing/2014/main" id="{9FF4ED3D-178B-446D-BFC1-E65001CE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06388" y="2216354"/>
            <a:ext cx="2961209" cy="2961209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112BCE2-68AB-4A1D-99BF-F424C9F7D721}"/>
              </a:ext>
            </a:extLst>
          </p:cNvPr>
          <p:cNvSpPr/>
          <p:nvPr/>
        </p:nvSpPr>
        <p:spPr>
          <a:xfrm>
            <a:off x="6392092" y="3074126"/>
            <a:ext cx="243840" cy="252548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6F365A6-9401-4C61-AA49-EB7E1A1B126B}"/>
              </a:ext>
            </a:extLst>
          </p:cNvPr>
          <p:cNvCxnSpPr>
            <a:cxnSpLocks/>
            <a:stCxn id="10" idx="1"/>
          </p:cNvCxnSpPr>
          <p:nvPr/>
        </p:nvCxnSpPr>
        <p:spPr>
          <a:xfrm rot="16200000" flipV="1">
            <a:off x="4889228" y="1572536"/>
            <a:ext cx="1247477" cy="1829673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D92963-5744-4246-A7FD-94DD4735A185}"/>
              </a:ext>
            </a:extLst>
          </p:cNvPr>
          <p:cNvSpPr txBox="1"/>
          <p:nvPr/>
        </p:nvSpPr>
        <p:spPr>
          <a:xfrm>
            <a:off x="3946917" y="167066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O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98F9660-DEC7-41EC-A308-BC6FB69B90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2391" y="1851262"/>
            <a:ext cx="2316479" cy="1323863"/>
          </a:xfrm>
          <a:prstGeom prst="curvedConnector3">
            <a:avLst>
              <a:gd name="adj1" fmla="val 45113"/>
            </a:avLst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7879A3-4594-4EA7-B90C-82167CB8528A}"/>
              </a:ext>
            </a:extLst>
          </p:cNvPr>
          <p:cNvSpPr txBox="1"/>
          <p:nvPr/>
        </p:nvSpPr>
        <p:spPr>
          <a:xfrm>
            <a:off x="8987246" y="1670662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</a:t>
            </a:r>
            <a:r>
              <a:rPr lang="en-US" baseline="-250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7EFF3-D008-4486-BB94-F98236D5E12E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73378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Conductance: Least-Cost 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7EFF3-D008-4486-BB94-F98236D5E12E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C26BF4B-2FD8-4E01-BC3B-232E91F4004F}"/>
              </a:ext>
            </a:extLst>
          </p:cNvPr>
          <p:cNvSpPr txBox="1">
            <a:spLocks/>
          </p:cNvSpPr>
          <p:nvPr/>
        </p:nvSpPr>
        <p:spPr>
          <a:xfrm>
            <a:off x="2135778" y="2047661"/>
            <a:ext cx="3265714" cy="1074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in the plant	C</a:t>
            </a:r>
            <a:r>
              <a:rPr lang="en-US" baseline="-25000" dirty="0"/>
              <a:t>i</a:t>
            </a:r>
            <a:r>
              <a:rPr lang="en-US" dirty="0"/>
              <a:t>         </a:t>
            </a:r>
          </a:p>
          <a:p>
            <a:pPr marL="0" indent="0">
              <a:buNone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in the air	C</a:t>
            </a:r>
            <a:r>
              <a:rPr lang="en-US" baseline="-25000" dirty="0"/>
              <a:t>a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1C8A3-A785-41D9-8E97-1FB7F7521F25}"/>
              </a:ext>
            </a:extLst>
          </p:cNvPr>
          <p:cNvSpPr txBox="1"/>
          <p:nvPr/>
        </p:nvSpPr>
        <p:spPr>
          <a:xfrm>
            <a:off x="5429001" y="2214309"/>
            <a:ext cx="4995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 </a:t>
            </a:r>
            <a:r>
              <a:rPr lang="el-GR" sz="3200" dirty="0"/>
              <a:t>χ</a:t>
            </a:r>
            <a:r>
              <a:rPr lang="en-US" sz="3200" dirty="0"/>
              <a:t>  ~ Stomatal Conductance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64651-8519-4934-9C64-E73AC55807AF}"/>
              </a:ext>
            </a:extLst>
          </p:cNvPr>
          <p:cNvCxnSpPr/>
          <p:nvPr/>
        </p:nvCxnSpPr>
        <p:spPr>
          <a:xfrm>
            <a:off x="2135778" y="2523276"/>
            <a:ext cx="22272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BF2B99-A53C-4603-9B8C-8F382CC2FDB7}"/>
              </a:ext>
            </a:extLst>
          </p:cNvPr>
          <p:cNvCxnSpPr>
            <a:cxnSpLocks/>
          </p:cNvCxnSpPr>
          <p:nvPr/>
        </p:nvCxnSpPr>
        <p:spPr>
          <a:xfrm>
            <a:off x="4813664" y="2523276"/>
            <a:ext cx="4985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A24952-A3DF-4D44-A1EE-C1A7C3CCFF7B}"/>
              </a:ext>
            </a:extLst>
          </p:cNvPr>
          <p:cNvSpPr txBox="1"/>
          <p:nvPr/>
        </p:nvSpPr>
        <p:spPr>
          <a:xfrm>
            <a:off x="4394302" y="2230888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4B48269-E62A-42D8-A7D1-57634F18AC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376587"/>
              </p:ext>
            </p:extLst>
          </p:nvPr>
        </p:nvGraphicFramePr>
        <p:xfrm>
          <a:off x="2899953" y="3121990"/>
          <a:ext cx="5875383" cy="341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38629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CB0D-9723-414B-B76B-EB8DDFC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6086" cy="1325563"/>
          </a:xfrm>
        </p:spPr>
        <p:txBody>
          <a:bodyPr/>
          <a:lstStyle/>
          <a:p>
            <a:r>
              <a:rPr lang="en-US" dirty="0" smtClean="0"/>
              <a:t>Stomata </a:t>
            </a:r>
            <a:r>
              <a:rPr lang="en-US" dirty="0"/>
              <a:t>are Closed when it is Drier</a:t>
            </a:r>
          </a:p>
        </p:txBody>
      </p:sp>
      <p:pic>
        <p:nvPicPr>
          <p:cNvPr id="4" name="Content Placeholder 8" descr="Leaf">
            <a:extLst>
              <a:ext uri="{FF2B5EF4-FFF2-40B4-BE49-F238E27FC236}">
                <a16:creationId xmlns:a16="http://schemas.microsoft.com/office/drawing/2014/main" id="{0C269AA0-A03B-4CC5-A688-8048BEBB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040" y="2136185"/>
            <a:ext cx="2961209" cy="296120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835B46-9D66-4898-A079-E7C6B8EBDE92}"/>
              </a:ext>
            </a:extLst>
          </p:cNvPr>
          <p:cNvSpPr/>
          <p:nvPr/>
        </p:nvSpPr>
        <p:spPr>
          <a:xfrm>
            <a:off x="2786744" y="2993957"/>
            <a:ext cx="243840" cy="252548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BAB4DFE-005D-43D7-B1AB-2F43CCDFAD9E}"/>
              </a:ext>
            </a:extLst>
          </p:cNvPr>
          <p:cNvCxnSpPr>
            <a:cxnSpLocks/>
            <a:stCxn id="5" idx="1"/>
          </p:cNvCxnSpPr>
          <p:nvPr/>
        </p:nvCxnSpPr>
        <p:spPr>
          <a:xfrm rot="16200000" flipV="1">
            <a:off x="1283880" y="1492367"/>
            <a:ext cx="1247477" cy="1829673"/>
          </a:xfrm>
          <a:prstGeom prst="curvedConnector2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F915C2-5681-4EDE-BE4C-40C875CE89A8}"/>
              </a:ext>
            </a:extLst>
          </p:cNvPr>
          <p:cNvSpPr txBox="1"/>
          <p:nvPr/>
        </p:nvSpPr>
        <p:spPr>
          <a:xfrm>
            <a:off x="341569" y="1590493"/>
            <a:ext cx="5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O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34E7D33-BE6E-4C32-AD1D-94E8248ABF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7043" y="1771093"/>
            <a:ext cx="2316479" cy="1323863"/>
          </a:xfrm>
          <a:prstGeom prst="curvedConnector3">
            <a:avLst>
              <a:gd name="adj1" fmla="val 45113"/>
            </a:avLst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690DD7-478E-45D4-AE4A-DEA948F2C8F5}"/>
              </a:ext>
            </a:extLst>
          </p:cNvPr>
          <p:cNvSpPr txBox="1"/>
          <p:nvPr/>
        </p:nvSpPr>
        <p:spPr>
          <a:xfrm>
            <a:off x="5381898" y="1590493"/>
            <a:ext cx="53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</a:t>
            </a:r>
            <a:r>
              <a:rPr lang="en-US" baseline="-250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51480737-C6DB-45EE-B95F-11CC00B35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78892" y="2136185"/>
            <a:ext cx="8270775" cy="5675604"/>
            <a:chOff x="-149" y="80"/>
            <a:chExt cx="5829" cy="4000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6968D330-8D41-48AA-9F8E-8DF9B5119B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0" y="80"/>
              <a:ext cx="5600" cy="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5B7044EF-81DA-4695-896B-DA61F5A1B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80"/>
              <a:ext cx="4480" cy="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5ACAF0C8-A32F-45E8-ACF4-95B2B9C6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80"/>
              <a:ext cx="4480" cy="3200"/>
            </a:xfrm>
            <a:prstGeom prst="rect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03B0ED26-E3D8-4592-8B2C-4D90813C3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" y="125"/>
              <a:ext cx="4174" cy="286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8268F68A-E63B-40E0-A015-A7D11BA41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2487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F78EA45E-432E-4E25-8A3B-70A4B470E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1945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2808B402-4A0C-4C74-A574-307D0082E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1403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8BDA96B7-A8EA-460D-8AE1-7ADA54B46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861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81A93F5F-F115-4F71-9FF5-B3C1AB7C5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319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3AADBF2C-B8CC-4F59-8884-2B08E8B73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61A79B57-70D6-4357-B602-007F308C4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5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23E060E2-631E-4E33-BD88-4728B150AC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9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F5F0AED9-0C12-4D19-BB39-A00122110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7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3D9E3A67-F749-4800-A26C-7F2B94592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2751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88A4F588-B3F5-45AC-B657-B7DD0DF05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2216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743BABFD-5AD2-4330-BAA5-BBBBDB1A7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1674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7B69824D-9D85-46B2-B626-1A04FE251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1132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79FF588B-6780-4708-BB49-CF03AE0D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" y="590"/>
              <a:ext cx="4174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95BDDBCC-037C-4A7A-B376-20481D3D26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6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8040F052-DF98-4E3F-8790-AC9CA7B977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9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234C86F0-5024-4B01-AC72-3674906A1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3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102677EA-5CBC-4439-83B1-ADF4C3C711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7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E7157967-202E-4804-8242-54FE2EF36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" y="254"/>
              <a:ext cx="3795" cy="2607"/>
            </a:xfrm>
            <a:custGeom>
              <a:avLst/>
              <a:gdLst>
                <a:gd name="T0" fmla="*/ 0 w 781"/>
                <a:gd name="T1" fmla="*/ 0 h 404"/>
                <a:gd name="T2" fmla="*/ 112 w 781"/>
                <a:gd name="T3" fmla="*/ 123 h 404"/>
                <a:gd name="T4" fmla="*/ 223 w 781"/>
                <a:gd name="T5" fmla="*/ 201 h 404"/>
                <a:gd name="T6" fmla="*/ 335 w 781"/>
                <a:gd name="T7" fmla="*/ 260 h 404"/>
                <a:gd name="T8" fmla="*/ 446 w 781"/>
                <a:gd name="T9" fmla="*/ 306 h 404"/>
                <a:gd name="T10" fmla="*/ 558 w 781"/>
                <a:gd name="T11" fmla="*/ 344 h 404"/>
                <a:gd name="T12" fmla="*/ 670 w 781"/>
                <a:gd name="T13" fmla="*/ 376 h 404"/>
                <a:gd name="T14" fmla="*/ 781 w 781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1" h="404">
                  <a:moveTo>
                    <a:pt x="0" y="0"/>
                  </a:moveTo>
                  <a:lnTo>
                    <a:pt x="112" y="123"/>
                  </a:lnTo>
                  <a:lnTo>
                    <a:pt x="223" y="201"/>
                  </a:lnTo>
                  <a:lnTo>
                    <a:pt x="335" y="260"/>
                  </a:lnTo>
                  <a:lnTo>
                    <a:pt x="446" y="306"/>
                  </a:lnTo>
                  <a:lnTo>
                    <a:pt x="558" y="344"/>
                  </a:lnTo>
                  <a:lnTo>
                    <a:pt x="670" y="376"/>
                  </a:lnTo>
                  <a:lnTo>
                    <a:pt x="781" y="404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F8BE1D42-9975-4F39-8172-3BD0DA5D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2719"/>
              <a:ext cx="1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9CC7DEFD-1138-42DD-9522-96FE6591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2183"/>
              <a:ext cx="1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0.55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491AEE83-4390-4DCF-B587-A5BDEFDB9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641"/>
              <a:ext cx="1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0.60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380D0C04-368E-4E4C-877E-FDF5EF17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099"/>
              <a:ext cx="1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0.65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26F315DD-278A-4A31-AF4A-D82ECD19C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557"/>
              <a:ext cx="1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0.70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FBF143F0-B718-4938-A1F0-F73778D31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" y="2751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560E52B8-A613-4C93-B138-B21156F8A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" y="2216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EC18D27D-6ECF-4C14-82D3-A41A8A5DA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" y="1674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5">
              <a:extLst>
                <a:ext uri="{FF2B5EF4-FFF2-40B4-BE49-F238E27FC236}">
                  <a16:creationId xmlns:a16="http://schemas.microsoft.com/office/drawing/2014/main" id="{033C156F-8E4F-48FC-860E-5E72811C8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" y="1132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6">
              <a:extLst>
                <a:ext uri="{FF2B5EF4-FFF2-40B4-BE49-F238E27FC236}">
                  <a16:creationId xmlns:a16="http://schemas.microsoft.com/office/drawing/2014/main" id="{D8940E33-3C62-4E32-9FF6-4000BE312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" y="590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43DCE030-5913-425C-95B5-BFAB4F437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6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8">
              <a:extLst>
                <a:ext uri="{FF2B5EF4-FFF2-40B4-BE49-F238E27FC236}">
                  <a16:creationId xmlns:a16="http://schemas.microsoft.com/office/drawing/2014/main" id="{E4A4477E-AEF4-4061-84CB-58017E2280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9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A673E207-331C-408D-89F0-3790435BB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3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B58916B2-6F0E-43F7-86DC-8F142502D7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7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77389BDC-7B94-4198-90C6-B735A32D4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3035"/>
              <a:ext cx="5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D4EDB5EA-DFAD-4F06-BBE7-78F9BC13E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" y="3035"/>
              <a:ext cx="5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9FED4F63-B12B-49F6-A667-B760F5AA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035"/>
              <a:ext cx="5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F58652CB-5390-4215-985B-90D249558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3035"/>
              <a:ext cx="5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D6A29CFD-F338-4359-84A2-41187CEB2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" y="3124"/>
              <a:ext cx="3192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Vapor Pressure Deficit (kPa)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6">
              <a:extLst>
                <a:ext uri="{FF2B5EF4-FFF2-40B4-BE49-F238E27FC236}">
                  <a16:creationId xmlns:a16="http://schemas.microsoft.com/office/drawing/2014/main" id="{690E6C7B-72C4-4AC1-A3A0-E1EA84B146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645" y="1405"/>
              <a:ext cx="1296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Ci/Ca Ratio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10662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CB0D-9723-414B-B76B-EB8DDFC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365125"/>
            <a:ext cx="10652760" cy="1325563"/>
          </a:xfrm>
        </p:spPr>
        <p:txBody>
          <a:bodyPr/>
          <a:lstStyle/>
          <a:p>
            <a:r>
              <a:rPr lang="en-US" dirty="0" smtClean="0"/>
              <a:t>Stomata </a:t>
            </a:r>
            <a:r>
              <a:rPr lang="en-US" dirty="0"/>
              <a:t>are Open when Heat Drives Enzymes</a:t>
            </a:r>
          </a:p>
        </p:txBody>
      </p:sp>
      <p:pic>
        <p:nvPicPr>
          <p:cNvPr id="4" name="Content Placeholder 8" descr="Leaf">
            <a:extLst>
              <a:ext uri="{FF2B5EF4-FFF2-40B4-BE49-F238E27FC236}">
                <a16:creationId xmlns:a16="http://schemas.microsoft.com/office/drawing/2014/main" id="{0C269AA0-A03B-4CC5-A688-8048BEBB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040" y="2136185"/>
            <a:ext cx="2961209" cy="296120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835B46-9D66-4898-A079-E7C6B8EBDE92}"/>
              </a:ext>
            </a:extLst>
          </p:cNvPr>
          <p:cNvSpPr/>
          <p:nvPr/>
        </p:nvSpPr>
        <p:spPr>
          <a:xfrm>
            <a:off x="2786744" y="2993957"/>
            <a:ext cx="243840" cy="252548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BAB4DFE-005D-43D7-B1AB-2F43CCDFAD9E}"/>
              </a:ext>
            </a:extLst>
          </p:cNvPr>
          <p:cNvCxnSpPr>
            <a:cxnSpLocks/>
            <a:stCxn id="5" idx="1"/>
          </p:cNvCxnSpPr>
          <p:nvPr/>
        </p:nvCxnSpPr>
        <p:spPr>
          <a:xfrm rot="16200000" flipV="1">
            <a:off x="1283880" y="1492367"/>
            <a:ext cx="1247477" cy="1829673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F915C2-5681-4EDE-BE4C-40C875CE89A8}"/>
              </a:ext>
            </a:extLst>
          </p:cNvPr>
          <p:cNvSpPr txBox="1"/>
          <p:nvPr/>
        </p:nvSpPr>
        <p:spPr>
          <a:xfrm>
            <a:off x="341569" y="1590493"/>
            <a:ext cx="5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O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34E7D33-BE6E-4C32-AD1D-94E8248ABF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7043" y="1771093"/>
            <a:ext cx="2316479" cy="1323863"/>
          </a:xfrm>
          <a:prstGeom prst="curvedConnector3">
            <a:avLst>
              <a:gd name="adj1" fmla="val 45113"/>
            </a:avLst>
          </a:prstGeom>
          <a:ln w="1143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690DD7-478E-45D4-AE4A-DEA948F2C8F5}"/>
              </a:ext>
            </a:extLst>
          </p:cNvPr>
          <p:cNvSpPr txBox="1"/>
          <p:nvPr/>
        </p:nvSpPr>
        <p:spPr>
          <a:xfrm>
            <a:off x="5381898" y="1590493"/>
            <a:ext cx="53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</a:t>
            </a:r>
            <a:r>
              <a:rPr lang="en-US" baseline="-250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C69E38D-F554-4AFA-8BF8-89B9CDE9CF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41395" y="2177478"/>
            <a:ext cx="8096522" cy="5441395"/>
            <a:chOff x="2859" y="1122"/>
            <a:chExt cx="4754" cy="3195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F892632B-E733-4B67-9BD7-77FD23E93A5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39" y="1122"/>
              <a:ext cx="4574" cy="3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C7A401C-A50D-4ED2-B04C-AABF26799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1122"/>
              <a:ext cx="3659" cy="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6260ACBD-1AE6-446E-A2FA-872B740FF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1122"/>
              <a:ext cx="3659" cy="2556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D23A1793-D7C5-4538-AB17-3F731F3C0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1158"/>
              <a:ext cx="3438" cy="22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D9C15017-4359-47BE-BDAE-4DE6BB68E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3271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2BA44AC4-BEF7-4ED7-B917-446DFBDDE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2725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79B0E4F7-B76C-431C-B46F-E1771E39A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2178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4134AD11-E76C-4209-A8C2-0C9AB463F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1632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CBF0BAB6-08D2-4809-BC92-4ED8ADA1FB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0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3230E3DF-C010-4CD4-813A-A793E6B1F8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1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390F5B4C-3319-4316-8DFB-74385A54E5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13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B0F34F22-E125-4DAC-804B-CF515BDA5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5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0F97F9AB-45E7-4566-AEEF-6816FF65E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2998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9C6FE3A-5C9A-46C1-8F1E-1300F8C62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2452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EADD4A3D-16BE-4E65-904B-3F5B62A3F3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1905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EE5270C2-CB6F-44D6-A0F0-E0E15CB1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" y="1364"/>
              <a:ext cx="3438" cy="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8AF02031-E833-491F-A95D-F62012A45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9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56354CC5-C2DB-467A-9CA4-86331303E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1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78D3F5E9-ABAA-410F-BD2C-F3D7ACBBF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2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A02DB7FD-042D-4178-B7B9-A5BA4A336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4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02F07A86-FCDB-407C-A74D-B3A71B3CC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6" y="1158"/>
              <a:ext cx="0" cy="22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C1B5E8AB-B17D-4172-897D-52C52799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" y="1261"/>
              <a:ext cx="3128" cy="2082"/>
            </a:xfrm>
            <a:custGeom>
              <a:avLst/>
              <a:gdLst>
                <a:gd name="T0" fmla="*/ 0 w 788"/>
                <a:gd name="T1" fmla="*/ 404 h 404"/>
                <a:gd name="T2" fmla="*/ 21 w 788"/>
                <a:gd name="T3" fmla="*/ 393 h 404"/>
                <a:gd name="T4" fmla="*/ 41 w 788"/>
                <a:gd name="T5" fmla="*/ 383 h 404"/>
                <a:gd name="T6" fmla="*/ 61 w 788"/>
                <a:gd name="T7" fmla="*/ 372 h 404"/>
                <a:gd name="T8" fmla="*/ 81 w 788"/>
                <a:gd name="T9" fmla="*/ 361 h 404"/>
                <a:gd name="T10" fmla="*/ 101 w 788"/>
                <a:gd name="T11" fmla="*/ 350 h 404"/>
                <a:gd name="T12" fmla="*/ 122 w 788"/>
                <a:gd name="T13" fmla="*/ 339 h 404"/>
                <a:gd name="T14" fmla="*/ 142 w 788"/>
                <a:gd name="T15" fmla="*/ 328 h 404"/>
                <a:gd name="T16" fmla="*/ 162 w 788"/>
                <a:gd name="T17" fmla="*/ 317 h 404"/>
                <a:gd name="T18" fmla="*/ 182 w 788"/>
                <a:gd name="T19" fmla="*/ 305 h 404"/>
                <a:gd name="T20" fmla="*/ 202 w 788"/>
                <a:gd name="T21" fmla="*/ 294 h 404"/>
                <a:gd name="T22" fmla="*/ 222 w 788"/>
                <a:gd name="T23" fmla="*/ 283 h 404"/>
                <a:gd name="T24" fmla="*/ 243 w 788"/>
                <a:gd name="T25" fmla="*/ 272 h 404"/>
                <a:gd name="T26" fmla="*/ 263 w 788"/>
                <a:gd name="T27" fmla="*/ 260 h 404"/>
                <a:gd name="T28" fmla="*/ 283 w 788"/>
                <a:gd name="T29" fmla="*/ 249 h 404"/>
                <a:gd name="T30" fmla="*/ 303 w 788"/>
                <a:gd name="T31" fmla="*/ 238 h 404"/>
                <a:gd name="T32" fmla="*/ 323 w 788"/>
                <a:gd name="T33" fmla="*/ 227 h 404"/>
                <a:gd name="T34" fmla="*/ 344 w 788"/>
                <a:gd name="T35" fmla="*/ 216 h 404"/>
                <a:gd name="T36" fmla="*/ 364 w 788"/>
                <a:gd name="T37" fmla="*/ 205 h 404"/>
                <a:gd name="T38" fmla="*/ 384 w 788"/>
                <a:gd name="T39" fmla="*/ 194 h 404"/>
                <a:gd name="T40" fmla="*/ 404 w 788"/>
                <a:gd name="T41" fmla="*/ 183 h 404"/>
                <a:gd name="T42" fmla="*/ 424 w 788"/>
                <a:gd name="T43" fmla="*/ 172 h 404"/>
                <a:gd name="T44" fmla="*/ 445 w 788"/>
                <a:gd name="T45" fmla="*/ 161 h 404"/>
                <a:gd name="T46" fmla="*/ 465 w 788"/>
                <a:gd name="T47" fmla="*/ 151 h 404"/>
                <a:gd name="T48" fmla="*/ 485 w 788"/>
                <a:gd name="T49" fmla="*/ 140 h 404"/>
                <a:gd name="T50" fmla="*/ 505 w 788"/>
                <a:gd name="T51" fmla="*/ 130 h 404"/>
                <a:gd name="T52" fmla="*/ 525 w 788"/>
                <a:gd name="T53" fmla="*/ 119 h 404"/>
                <a:gd name="T54" fmla="*/ 546 w 788"/>
                <a:gd name="T55" fmla="*/ 109 h 404"/>
                <a:gd name="T56" fmla="*/ 566 w 788"/>
                <a:gd name="T57" fmla="*/ 99 h 404"/>
                <a:gd name="T58" fmla="*/ 586 w 788"/>
                <a:gd name="T59" fmla="*/ 90 h 404"/>
                <a:gd name="T60" fmla="*/ 606 w 788"/>
                <a:gd name="T61" fmla="*/ 80 h 404"/>
                <a:gd name="T62" fmla="*/ 626 w 788"/>
                <a:gd name="T63" fmla="*/ 70 h 404"/>
                <a:gd name="T64" fmla="*/ 646 w 788"/>
                <a:gd name="T65" fmla="*/ 61 h 404"/>
                <a:gd name="T66" fmla="*/ 667 w 788"/>
                <a:gd name="T67" fmla="*/ 52 h 404"/>
                <a:gd name="T68" fmla="*/ 687 w 788"/>
                <a:gd name="T69" fmla="*/ 43 h 404"/>
                <a:gd name="T70" fmla="*/ 707 w 788"/>
                <a:gd name="T71" fmla="*/ 34 h 404"/>
                <a:gd name="T72" fmla="*/ 727 w 788"/>
                <a:gd name="T73" fmla="*/ 25 h 404"/>
                <a:gd name="T74" fmla="*/ 747 w 788"/>
                <a:gd name="T75" fmla="*/ 17 h 404"/>
                <a:gd name="T76" fmla="*/ 768 w 788"/>
                <a:gd name="T77" fmla="*/ 8 h 404"/>
                <a:gd name="T78" fmla="*/ 788 w 788"/>
                <a:gd name="T7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8" h="404">
                  <a:moveTo>
                    <a:pt x="0" y="404"/>
                  </a:moveTo>
                  <a:lnTo>
                    <a:pt x="21" y="393"/>
                  </a:lnTo>
                  <a:lnTo>
                    <a:pt x="41" y="383"/>
                  </a:lnTo>
                  <a:lnTo>
                    <a:pt x="61" y="372"/>
                  </a:lnTo>
                  <a:lnTo>
                    <a:pt x="81" y="361"/>
                  </a:lnTo>
                  <a:lnTo>
                    <a:pt x="101" y="350"/>
                  </a:lnTo>
                  <a:lnTo>
                    <a:pt x="122" y="339"/>
                  </a:lnTo>
                  <a:lnTo>
                    <a:pt x="142" y="328"/>
                  </a:lnTo>
                  <a:lnTo>
                    <a:pt x="162" y="317"/>
                  </a:lnTo>
                  <a:lnTo>
                    <a:pt x="182" y="305"/>
                  </a:lnTo>
                  <a:lnTo>
                    <a:pt x="202" y="294"/>
                  </a:lnTo>
                  <a:lnTo>
                    <a:pt x="222" y="283"/>
                  </a:lnTo>
                  <a:lnTo>
                    <a:pt x="243" y="272"/>
                  </a:lnTo>
                  <a:lnTo>
                    <a:pt x="263" y="260"/>
                  </a:lnTo>
                  <a:lnTo>
                    <a:pt x="283" y="249"/>
                  </a:lnTo>
                  <a:lnTo>
                    <a:pt x="303" y="238"/>
                  </a:lnTo>
                  <a:lnTo>
                    <a:pt x="323" y="227"/>
                  </a:lnTo>
                  <a:lnTo>
                    <a:pt x="344" y="216"/>
                  </a:lnTo>
                  <a:lnTo>
                    <a:pt x="364" y="205"/>
                  </a:lnTo>
                  <a:lnTo>
                    <a:pt x="384" y="194"/>
                  </a:lnTo>
                  <a:lnTo>
                    <a:pt x="404" y="183"/>
                  </a:lnTo>
                  <a:lnTo>
                    <a:pt x="424" y="172"/>
                  </a:lnTo>
                  <a:lnTo>
                    <a:pt x="445" y="161"/>
                  </a:lnTo>
                  <a:lnTo>
                    <a:pt x="465" y="151"/>
                  </a:lnTo>
                  <a:lnTo>
                    <a:pt x="485" y="140"/>
                  </a:lnTo>
                  <a:lnTo>
                    <a:pt x="505" y="130"/>
                  </a:lnTo>
                  <a:lnTo>
                    <a:pt x="525" y="119"/>
                  </a:lnTo>
                  <a:lnTo>
                    <a:pt x="546" y="109"/>
                  </a:lnTo>
                  <a:lnTo>
                    <a:pt x="566" y="99"/>
                  </a:lnTo>
                  <a:lnTo>
                    <a:pt x="586" y="90"/>
                  </a:lnTo>
                  <a:lnTo>
                    <a:pt x="606" y="80"/>
                  </a:lnTo>
                  <a:lnTo>
                    <a:pt x="626" y="70"/>
                  </a:lnTo>
                  <a:lnTo>
                    <a:pt x="646" y="61"/>
                  </a:lnTo>
                  <a:lnTo>
                    <a:pt x="667" y="52"/>
                  </a:lnTo>
                  <a:lnTo>
                    <a:pt x="687" y="43"/>
                  </a:lnTo>
                  <a:lnTo>
                    <a:pt x="707" y="34"/>
                  </a:lnTo>
                  <a:lnTo>
                    <a:pt x="727" y="25"/>
                  </a:lnTo>
                  <a:lnTo>
                    <a:pt x="747" y="17"/>
                  </a:lnTo>
                  <a:lnTo>
                    <a:pt x="768" y="8"/>
                  </a:lnTo>
                  <a:lnTo>
                    <a:pt x="788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3D91B0A2-F9BF-4CAE-B06E-9E1867142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" y="2972"/>
              <a:ext cx="8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5DB00455-FA34-49B5-9739-E959F3563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" y="2426"/>
              <a:ext cx="8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5C17B99-C6DB-46E3-9C33-81798F57A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" y="1879"/>
              <a:ext cx="8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02ED8969-73EF-4303-A02C-CD7EE1C34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" y="1338"/>
              <a:ext cx="8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12063009-EC12-492C-844C-75C3D28ED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2998"/>
              <a:ext cx="15" cy="0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35EE1C93-C952-4635-B24B-E3D4FBAD9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2452"/>
              <a:ext cx="15" cy="0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A5062477-DBD4-4A84-9202-9E97B5967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1905"/>
              <a:ext cx="15" cy="0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21DA8562-0C35-4B6E-87C5-7BEC7CC63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8" y="1364"/>
              <a:ext cx="15" cy="0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40249831-6700-408E-8B52-A4073A255C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9" y="3446"/>
              <a:ext cx="0" cy="21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5">
              <a:extLst>
                <a:ext uri="{FF2B5EF4-FFF2-40B4-BE49-F238E27FC236}">
                  <a16:creationId xmlns:a16="http://schemas.microsoft.com/office/drawing/2014/main" id="{F1941ABE-2774-4AF7-9848-E3AD96A476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1" y="3446"/>
              <a:ext cx="0" cy="21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6">
              <a:extLst>
                <a:ext uri="{FF2B5EF4-FFF2-40B4-BE49-F238E27FC236}">
                  <a16:creationId xmlns:a16="http://schemas.microsoft.com/office/drawing/2014/main" id="{5EB54E5B-A696-453D-918E-0115810EE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2" y="3446"/>
              <a:ext cx="0" cy="21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BDF339A3-A553-4F51-A504-242920260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4" y="3446"/>
              <a:ext cx="0" cy="21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8">
              <a:extLst>
                <a:ext uri="{FF2B5EF4-FFF2-40B4-BE49-F238E27FC236}">
                  <a16:creationId xmlns:a16="http://schemas.microsoft.com/office/drawing/2014/main" id="{1FBA53CE-D6D6-4427-8E3B-66AF309F5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6" y="3446"/>
              <a:ext cx="0" cy="21"/>
            </a:xfrm>
            <a:prstGeom prst="line">
              <a:avLst/>
            </a:prstGeom>
            <a:noFill/>
            <a:ln w="6350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33FB7294-59B8-47AF-A9EC-F42E1B51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3482"/>
              <a:ext cx="4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BF55E616-59E4-4948-97ED-B48140C76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482"/>
              <a:ext cx="7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D2B4E31C-1F6C-480F-9116-3A3E9344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5" y="3482"/>
              <a:ext cx="7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3447DD41-877B-4D55-A899-923C87E87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" y="3482"/>
              <a:ext cx="7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30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F5AA841B-DCCD-4354-B69A-94DD2AA0D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" y="3482"/>
              <a:ext cx="7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C4D761CD-BD3E-427A-835D-6C916AF54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3553"/>
              <a:ext cx="153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Temperature (C)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77B4FF6-5B36-47AF-AABF-A38C8F17FB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46" y="2175"/>
              <a:ext cx="108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Ci/Ca Ratio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84171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CB0D-9723-414B-B76B-EB8DDFC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2577" cy="1325563"/>
          </a:xfrm>
        </p:spPr>
        <p:txBody>
          <a:bodyPr/>
          <a:lstStyle/>
          <a:p>
            <a:r>
              <a:rPr lang="en-US" dirty="0"/>
              <a:t>But Heat and Aridity Go Together…</a:t>
            </a:r>
          </a:p>
        </p:txBody>
      </p:sp>
      <p:pic>
        <p:nvPicPr>
          <p:cNvPr id="4" name="Content Placeholder 8" descr="Leaf">
            <a:extLst>
              <a:ext uri="{FF2B5EF4-FFF2-40B4-BE49-F238E27FC236}">
                <a16:creationId xmlns:a16="http://schemas.microsoft.com/office/drawing/2014/main" id="{0C269AA0-A03B-4CC5-A688-8048BEBB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040" y="2136185"/>
            <a:ext cx="2961209" cy="296120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835B46-9D66-4898-A079-E7C6B8EBDE92}"/>
              </a:ext>
            </a:extLst>
          </p:cNvPr>
          <p:cNvSpPr/>
          <p:nvPr/>
        </p:nvSpPr>
        <p:spPr>
          <a:xfrm>
            <a:off x="2786744" y="2993957"/>
            <a:ext cx="243840" cy="252548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BAB4DFE-005D-43D7-B1AB-2F43CCDFAD9E}"/>
              </a:ext>
            </a:extLst>
          </p:cNvPr>
          <p:cNvCxnSpPr>
            <a:cxnSpLocks/>
            <a:stCxn id="5" idx="1"/>
          </p:cNvCxnSpPr>
          <p:nvPr/>
        </p:nvCxnSpPr>
        <p:spPr>
          <a:xfrm rot="16200000" flipV="1">
            <a:off x="1283880" y="1492367"/>
            <a:ext cx="1247477" cy="1829673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F915C2-5681-4EDE-BE4C-40C875CE89A8}"/>
              </a:ext>
            </a:extLst>
          </p:cNvPr>
          <p:cNvSpPr txBox="1"/>
          <p:nvPr/>
        </p:nvSpPr>
        <p:spPr>
          <a:xfrm>
            <a:off x="341569" y="1590493"/>
            <a:ext cx="5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O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34E7D33-BE6E-4C32-AD1D-94E8248ABF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7043" y="1771093"/>
            <a:ext cx="2316479" cy="1323863"/>
          </a:xfrm>
          <a:prstGeom prst="curvedConnector3">
            <a:avLst>
              <a:gd name="adj1" fmla="val 45113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690DD7-478E-45D4-AE4A-DEA948F2C8F5}"/>
              </a:ext>
            </a:extLst>
          </p:cNvPr>
          <p:cNvSpPr txBox="1"/>
          <p:nvPr/>
        </p:nvSpPr>
        <p:spPr>
          <a:xfrm>
            <a:off x="5381898" y="1590493"/>
            <a:ext cx="53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</a:t>
            </a:r>
            <a:r>
              <a:rPr lang="en-US" baseline="-250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48D9FF-DF16-48E4-A62B-C027AD10BB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6045" y="1999725"/>
            <a:ext cx="8422898" cy="5796901"/>
            <a:chOff x="-132" y="80"/>
            <a:chExt cx="5812" cy="4000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E77E18CC-61F7-4188-8F35-58609B0672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0" y="80"/>
              <a:ext cx="5600" cy="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BD4D36AA-0C79-4199-883E-184667774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80"/>
              <a:ext cx="4480" cy="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47620DF1-6DCB-492B-BEDA-C6BD71081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80"/>
              <a:ext cx="4480" cy="3200"/>
            </a:xfrm>
            <a:prstGeom prst="rect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04EA1FE-49DA-47A6-8630-C26BC7E72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" y="125"/>
              <a:ext cx="4208" cy="286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E0A87C42-C74F-4C68-9607-CAA77EF4D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2861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23B2E8D0-9D66-44A5-9F95-12189D9EB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2209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0BC58BA2-8BCF-4F1E-AF98-B4C1F1761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1558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0F3854A9-E694-44CA-B5FB-B45689845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906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392CB41B-DD34-4E8A-A3F1-0F01D7928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254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593C1923-8B42-4C00-9163-C466CDB64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1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5E76C623-71C3-48D8-BA42-9799B4B50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3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ADBB992C-03FB-4670-8D43-916DBDA87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4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5E602F6C-7715-4FD4-B821-501E4228D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6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E8686A02-AD05-445D-83BF-0488C0806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2532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B13E7B9D-D95E-4A66-BD77-4D0DE42BA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1880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F4E488D1-F4BC-49FE-8F84-A45699F36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1228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5EB09BAA-F48A-4806-BC01-D22C3A64B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577"/>
              <a:ext cx="4208" cy="0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7BDB2EE3-3620-4A9A-AA1B-90EEFB8841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D78D753A-98B9-437C-A5F6-BDB3FCB88F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6932E0AD-DD6B-49E1-8B44-6169DCB44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4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60D397AF-E472-4104-9420-8535EBF26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5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72F11462-2E87-4665-8D54-ADFDFCCF0F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7" y="125"/>
              <a:ext cx="0" cy="2865"/>
            </a:xfrm>
            <a:prstGeom prst="line">
              <a:avLst/>
            </a:prstGeom>
            <a:noFill/>
            <a:ln w="79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1E13E20-DA52-4DF6-A336-EF1D7E5B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1422"/>
              <a:ext cx="3829" cy="658"/>
            </a:xfrm>
            <a:custGeom>
              <a:avLst/>
              <a:gdLst>
                <a:gd name="T0" fmla="*/ 0 w 788"/>
                <a:gd name="T1" fmla="*/ 102 h 102"/>
                <a:gd name="T2" fmla="*/ 21 w 788"/>
                <a:gd name="T3" fmla="*/ 100 h 102"/>
                <a:gd name="T4" fmla="*/ 41 w 788"/>
                <a:gd name="T5" fmla="*/ 97 h 102"/>
                <a:gd name="T6" fmla="*/ 61 w 788"/>
                <a:gd name="T7" fmla="*/ 95 h 102"/>
                <a:gd name="T8" fmla="*/ 81 w 788"/>
                <a:gd name="T9" fmla="*/ 93 h 102"/>
                <a:gd name="T10" fmla="*/ 101 w 788"/>
                <a:gd name="T11" fmla="*/ 91 h 102"/>
                <a:gd name="T12" fmla="*/ 122 w 788"/>
                <a:gd name="T13" fmla="*/ 88 h 102"/>
                <a:gd name="T14" fmla="*/ 142 w 788"/>
                <a:gd name="T15" fmla="*/ 86 h 102"/>
                <a:gd name="T16" fmla="*/ 162 w 788"/>
                <a:gd name="T17" fmla="*/ 84 h 102"/>
                <a:gd name="T18" fmla="*/ 182 w 788"/>
                <a:gd name="T19" fmla="*/ 81 h 102"/>
                <a:gd name="T20" fmla="*/ 202 w 788"/>
                <a:gd name="T21" fmla="*/ 79 h 102"/>
                <a:gd name="T22" fmla="*/ 222 w 788"/>
                <a:gd name="T23" fmla="*/ 76 h 102"/>
                <a:gd name="T24" fmla="*/ 243 w 788"/>
                <a:gd name="T25" fmla="*/ 74 h 102"/>
                <a:gd name="T26" fmla="*/ 263 w 788"/>
                <a:gd name="T27" fmla="*/ 71 h 102"/>
                <a:gd name="T28" fmla="*/ 283 w 788"/>
                <a:gd name="T29" fmla="*/ 69 h 102"/>
                <a:gd name="T30" fmla="*/ 303 w 788"/>
                <a:gd name="T31" fmla="*/ 66 h 102"/>
                <a:gd name="T32" fmla="*/ 323 w 788"/>
                <a:gd name="T33" fmla="*/ 63 h 102"/>
                <a:gd name="T34" fmla="*/ 344 w 788"/>
                <a:gd name="T35" fmla="*/ 61 h 102"/>
                <a:gd name="T36" fmla="*/ 364 w 788"/>
                <a:gd name="T37" fmla="*/ 58 h 102"/>
                <a:gd name="T38" fmla="*/ 384 w 788"/>
                <a:gd name="T39" fmla="*/ 55 h 102"/>
                <a:gd name="T40" fmla="*/ 404 w 788"/>
                <a:gd name="T41" fmla="*/ 53 h 102"/>
                <a:gd name="T42" fmla="*/ 424 w 788"/>
                <a:gd name="T43" fmla="*/ 50 h 102"/>
                <a:gd name="T44" fmla="*/ 445 w 788"/>
                <a:gd name="T45" fmla="*/ 47 h 102"/>
                <a:gd name="T46" fmla="*/ 465 w 788"/>
                <a:gd name="T47" fmla="*/ 44 h 102"/>
                <a:gd name="T48" fmla="*/ 485 w 788"/>
                <a:gd name="T49" fmla="*/ 42 h 102"/>
                <a:gd name="T50" fmla="*/ 505 w 788"/>
                <a:gd name="T51" fmla="*/ 39 h 102"/>
                <a:gd name="T52" fmla="*/ 525 w 788"/>
                <a:gd name="T53" fmla="*/ 36 h 102"/>
                <a:gd name="T54" fmla="*/ 546 w 788"/>
                <a:gd name="T55" fmla="*/ 33 h 102"/>
                <a:gd name="T56" fmla="*/ 566 w 788"/>
                <a:gd name="T57" fmla="*/ 31 h 102"/>
                <a:gd name="T58" fmla="*/ 586 w 788"/>
                <a:gd name="T59" fmla="*/ 28 h 102"/>
                <a:gd name="T60" fmla="*/ 606 w 788"/>
                <a:gd name="T61" fmla="*/ 25 h 102"/>
                <a:gd name="T62" fmla="*/ 626 w 788"/>
                <a:gd name="T63" fmla="*/ 22 h 102"/>
                <a:gd name="T64" fmla="*/ 646 w 788"/>
                <a:gd name="T65" fmla="*/ 20 h 102"/>
                <a:gd name="T66" fmla="*/ 667 w 788"/>
                <a:gd name="T67" fmla="*/ 17 h 102"/>
                <a:gd name="T68" fmla="*/ 687 w 788"/>
                <a:gd name="T69" fmla="*/ 14 h 102"/>
                <a:gd name="T70" fmla="*/ 707 w 788"/>
                <a:gd name="T71" fmla="*/ 11 h 102"/>
                <a:gd name="T72" fmla="*/ 727 w 788"/>
                <a:gd name="T73" fmla="*/ 8 h 102"/>
                <a:gd name="T74" fmla="*/ 747 w 788"/>
                <a:gd name="T75" fmla="*/ 6 h 102"/>
                <a:gd name="T76" fmla="*/ 768 w 788"/>
                <a:gd name="T77" fmla="*/ 3 h 102"/>
                <a:gd name="T78" fmla="*/ 788 w 788"/>
                <a:gd name="T7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8" h="102">
                  <a:moveTo>
                    <a:pt x="0" y="102"/>
                  </a:moveTo>
                  <a:lnTo>
                    <a:pt x="21" y="100"/>
                  </a:lnTo>
                  <a:lnTo>
                    <a:pt x="41" y="97"/>
                  </a:lnTo>
                  <a:lnTo>
                    <a:pt x="61" y="95"/>
                  </a:lnTo>
                  <a:lnTo>
                    <a:pt x="81" y="93"/>
                  </a:lnTo>
                  <a:lnTo>
                    <a:pt x="101" y="91"/>
                  </a:lnTo>
                  <a:lnTo>
                    <a:pt x="122" y="88"/>
                  </a:lnTo>
                  <a:lnTo>
                    <a:pt x="142" y="86"/>
                  </a:lnTo>
                  <a:lnTo>
                    <a:pt x="162" y="84"/>
                  </a:lnTo>
                  <a:lnTo>
                    <a:pt x="182" y="81"/>
                  </a:lnTo>
                  <a:lnTo>
                    <a:pt x="202" y="79"/>
                  </a:lnTo>
                  <a:lnTo>
                    <a:pt x="222" y="76"/>
                  </a:lnTo>
                  <a:lnTo>
                    <a:pt x="243" y="74"/>
                  </a:lnTo>
                  <a:lnTo>
                    <a:pt x="263" y="71"/>
                  </a:lnTo>
                  <a:lnTo>
                    <a:pt x="283" y="69"/>
                  </a:lnTo>
                  <a:lnTo>
                    <a:pt x="303" y="66"/>
                  </a:lnTo>
                  <a:lnTo>
                    <a:pt x="323" y="63"/>
                  </a:lnTo>
                  <a:lnTo>
                    <a:pt x="344" y="61"/>
                  </a:lnTo>
                  <a:lnTo>
                    <a:pt x="364" y="58"/>
                  </a:lnTo>
                  <a:lnTo>
                    <a:pt x="384" y="55"/>
                  </a:lnTo>
                  <a:lnTo>
                    <a:pt x="404" y="53"/>
                  </a:lnTo>
                  <a:lnTo>
                    <a:pt x="424" y="50"/>
                  </a:lnTo>
                  <a:lnTo>
                    <a:pt x="445" y="47"/>
                  </a:lnTo>
                  <a:lnTo>
                    <a:pt x="465" y="44"/>
                  </a:lnTo>
                  <a:lnTo>
                    <a:pt x="485" y="42"/>
                  </a:lnTo>
                  <a:lnTo>
                    <a:pt x="505" y="39"/>
                  </a:lnTo>
                  <a:lnTo>
                    <a:pt x="525" y="36"/>
                  </a:lnTo>
                  <a:lnTo>
                    <a:pt x="546" y="33"/>
                  </a:lnTo>
                  <a:lnTo>
                    <a:pt x="566" y="31"/>
                  </a:lnTo>
                  <a:lnTo>
                    <a:pt x="586" y="28"/>
                  </a:lnTo>
                  <a:lnTo>
                    <a:pt x="606" y="25"/>
                  </a:lnTo>
                  <a:lnTo>
                    <a:pt x="626" y="22"/>
                  </a:lnTo>
                  <a:lnTo>
                    <a:pt x="646" y="20"/>
                  </a:lnTo>
                  <a:lnTo>
                    <a:pt x="667" y="17"/>
                  </a:lnTo>
                  <a:lnTo>
                    <a:pt x="687" y="14"/>
                  </a:lnTo>
                  <a:lnTo>
                    <a:pt x="707" y="11"/>
                  </a:lnTo>
                  <a:lnTo>
                    <a:pt x="727" y="8"/>
                  </a:lnTo>
                  <a:lnTo>
                    <a:pt x="747" y="6"/>
                  </a:lnTo>
                  <a:lnTo>
                    <a:pt x="768" y="3"/>
                  </a:lnTo>
                  <a:lnTo>
                    <a:pt x="788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6861DC07-4E2A-4BD0-AACE-1F7D4E42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2499"/>
              <a:ext cx="10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FDBBFB97-09C7-4079-9947-8FE91331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848"/>
              <a:ext cx="10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CDB4F289-AE5F-4018-857E-0CE0E228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196"/>
              <a:ext cx="10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F2131272-51BC-421F-8A89-AB9975E78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545"/>
              <a:ext cx="10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0175D831-E9AD-4E4A-9A3F-B4095FDEF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" y="2532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014B8FA0-0001-40AC-83DD-1245F6550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" y="1880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4BC0C492-5B67-498B-8059-A593357584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" y="1228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A0251F21-33B9-42B1-8B3D-FA58D2A40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" y="577"/>
              <a:ext cx="19" cy="0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5">
              <a:extLst>
                <a:ext uri="{FF2B5EF4-FFF2-40B4-BE49-F238E27FC236}">
                  <a16:creationId xmlns:a16="http://schemas.microsoft.com/office/drawing/2014/main" id="{61CA7E75-6747-4A84-8F34-5DC7885FC3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6">
              <a:extLst>
                <a:ext uri="{FF2B5EF4-FFF2-40B4-BE49-F238E27FC236}">
                  <a16:creationId xmlns:a16="http://schemas.microsoft.com/office/drawing/2014/main" id="{C1DC33A2-41A4-476B-8124-77B4616FB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4EE5F228-527C-40B8-8AE0-671CDDCF7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4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8">
              <a:extLst>
                <a:ext uri="{FF2B5EF4-FFF2-40B4-BE49-F238E27FC236}">
                  <a16:creationId xmlns:a16="http://schemas.microsoft.com/office/drawing/2014/main" id="{D290DE5C-890D-4058-A058-E4F5EC7A88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5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ADBFC634-8AD9-4A4E-9DB9-7C2351E4D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7" y="2990"/>
              <a:ext cx="0" cy="26"/>
            </a:xfrm>
            <a:prstGeom prst="line">
              <a:avLst/>
            </a:prstGeom>
            <a:noFill/>
            <a:ln w="7938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C54881AD-984A-4EF8-871E-C5EB015C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" y="3035"/>
              <a:ext cx="5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2FE4FD4C-8D68-4F11-A6DE-EC2E2D45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" y="3035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0BF2F934-3913-435C-AAAA-7F94BE70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3035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5F8BB48C-0BA0-4C39-90C7-EBDB1F171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035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30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640E5C79-AD32-4390-BD4E-8F1D1A2E2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" y="3035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FD2F9A3-49B3-4F77-AB4F-529CFAF6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" y="3126"/>
              <a:ext cx="1809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Temperature (C)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6">
              <a:extLst>
                <a:ext uri="{FF2B5EF4-FFF2-40B4-BE49-F238E27FC236}">
                  <a16:creationId xmlns:a16="http://schemas.microsoft.com/office/drawing/2014/main" id="{53DD41C6-2B1A-4CD8-8A36-B74597A45F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618" y="1409"/>
              <a:ext cx="1269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Ci/Ca Ratio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42280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B0D3-CA64-49A2-986D-19D0100C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s are More Water Efficient</a:t>
            </a:r>
          </a:p>
        </p:txBody>
      </p:sp>
      <p:grpSp>
        <p:nvGrpSpPr>
          <p:cNvPr id="51" name="Group 49">
            <a:extLst>
              <a:ext uri="{FF2B5EF4-FFF2-40B4-BE49-F238E27FC236}">
                <a16:creationId xmlns:a16="http://schemas.microsoft.com/office/drawing/2014/main" id="{496E9603-F017-484D-B74C-797F17C86C7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033" y="1424398"/>
            <a:ext cx="6903093" cy="6195186"/>
            <a:chOff x="2296" y="1038"/>
            <a:chExt cx="3451" cy="3370"/>
          </a:xfrm>
        </p:grpSpPr>
        <p:sp>
          <p:nvSpPr>
            <p:cNvPr id="52" name="AutoShape 48">
              <a:extLst>
                <a:ext uri="{FF2B5EF4-FFF2-40B4-BE49-F238E27FC236}">
                  <a16:creationId xmlns:a16="http://schemas.microsoft.com/office/drawing/2014/main" id="{476E8107-D291-4683-9347-EEDEB923D70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73" y="1038"/>
              <a:ext cx="3174" cy="3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0E0C472B-AB53-4CED-AEC2-A4CBB40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1038"/>
              <a:ext cx="2539" cy="26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E2CDD39F-118B-4408-84FB-86A86D21E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1038"/>
              <a:ext cx="2539" cy="2696"/>
            </a:xfrm>
            <a:prstGeom prst="rect">
              <a:avLst/>
            </a:prstGeom>
            <a:noFill/>
            <a:ln w="47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1B9CBE73-D055-43A6-9F19-6F6465ABB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1076"/>
              <a:ext cx="2385" cy="241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5099E0F7-D284-4801-B6A1-80AA539A0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2973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6E2D708-B523-40CF-ACF2-A53C0DA30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2288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3CEF9375-EE25-4E14-AF1F-065D194F0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1603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A01A664A-6FC2-419D-8A2A-E6CAAAD24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5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CB9E58B0-7301-4AE2-B3F1-CADDF1D4F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5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8">
              <a:extLst>
                <a:ext uri="{FF2B5EF4-FFF2-40B4-BE49-F238E27FC236}">
                  <a16:creationId xmlns:a16="http://schemas.microsoft.com/office/drawing/2014/main" id="{4354113B-9529-4459-8E16-E2343D4F9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5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59">
              <a:extLst>
                <a:ext uri="{FF2B5EF4-FFF2-40B4-BE49-F238E27FC236}">
                  <a16:creationId xmlns:a16="http://schemas.microsoft.com/office/drawing/2014/main" id="{2B4EB329-9C9E-47D4-BE72-7DF1250B3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4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0">
              <a:extLst>
                <a:ext uri="{FF2B5EF4-FFF2-40B4-BE49-F238E27FC236}">
                  <a16:creationId xmlns:a16="http://schemas.microsoft.com/office/drawing/2014/main" id="{1D395009-29CE-4B94-A130-782CE5F5E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3316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1">
              <a:extLst>
                <a:ext uri="{FF2B5EF4-FFF2-40B4-BE49-F238E27FC236}">
                  <a16:creationId xmlns:a16="http://schemas.microsoft.com/office/drawing/2014/main" id="{0E7D862D-C9C7-4A48-B1E5-65B9D0FFA4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2631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2">
              <a:extLst>
                <a:ext uri="{FF2B5EF4-FFF2-40B4-BE49-F238E27FC236}">
                  <a16:creationId xmlns:a16="http://schemas.microsoft.com/office/drawing/2014/main" id="{E91539DC-E9E1-4CE4-A69D-77B0797FD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1946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3">
              <a:extLst>
                <a:ext uri="{FF2B5EF4-FFF2-40B4-BE49-F238E27FC236}">
                  <a16:creationId xmlns:a16="http://schemas.microsoft.com/office/drawing/2014/main" id="{7814BB31-65B1-4282-93F9-E7FC07221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" y="1261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75A6544B-3859-44A8-87D0-686E059B2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7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5">
              <a:extLst>
                <a:ext uri="{FF2B5EF4-FFF2-40B4-BE49-F238E27FC236}">
                  <a16:creationId xmlns:a16="http://schemas.microsoft.com/office/drawing/2014/main" id="{7C2052BA-35D0-4E73-BB47-95C031EA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6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6">
              <a:extLst>
                <a:ext uri="{FF2B5EF4-FFF2-40B4-BE49-F238E27FC236}">
                  <a16:creationId xmlns:a16="http://schemas.microsoft.com/office/drawing/2014/main" id="{AFD995F1-0513-4CFB-807D-F4376C5A8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6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2B58DE73-5FD5-48AD-802D-4B03F642F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" y="1076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21DA5D97-CC7D-4717-B681-0951A5656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734"/>
              <a:ext cx="2171" cy="1647"/>
            </a:xfrm>
            <a:custGeom>
              <a:avLst/>
              <a:gdLst>
                <a:gd name="T0" fmla="*/ 0 w 788"/>
                <a:gd name="T1" fmla="*/ 0 h 303"/>
                <a:gd name="T2" fmla="*/ 113 w 788"/>
                <a:gd name="T3" fmla="*/ 92 h 303"/>
                <a:gd name="T4" fmla="*/ 225 w 788"/>
                <a:gd name="T5" fmla="*/ 151 h 303"/>
                <a:gd name="T6" fmla="*/ 338 w 788"/>
                <a:gd name="T7" fmla="*/ 195 h 303"/>
                <a:gd name="T8" fmla="*/ 450 w 788"/>
                <a:gd name="T9" fmla="*/ 229 h 303"/>
                <a:gd name="T10" fmla="*/ 563 w 788"/>
                <a:gd name="T11" fmla="*/ 258 h 303"/>
                <a:gd name="T12" fmla="*/ 675 w 788"/>
                <a:gd name="T13" fmla="*/ 282 h 303"/>
                <a:gd name="T14" fmla="*/ 788 w 788"/>
                <a:gd name="T1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303">
                  <a:moveTo>
                    <a:pt x="0" y="0"/>
                  </a:moveTo>
                  <a:lnTo>
                    <a:pt x="113" y="92"/>
                  </a:lnTo>
                  <a:lnTo>
                    <a:pt x="225" y="151"/>
                  </a:lnTo>
                  <a:lnTo>
                    <a:pt x="338" y="195"/>
                  </a:lnTo>
                  <a:lnTo>
                    <a:pt x="450" y="229"/>
                  </a:lnTo>
                  <a:lnTo>
                    <a:pt x="563" y="258"/>
                  </a:lnTo>
                  <a:lnTo>
                    <a:pt x="675" y="282"/>
                  </a:lnTo>
                  <a:lnTo>
                    <a:pt x="788" y="303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58547C1E-67C1-4289-9D5B-CE3C68DC7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185"/>
              <a:ext cx="2171" cy="1342"/>
            </a:xfrm>
            <a:custGeom>
              <a:avLst/>
              <a:gdLst>
                <a:gd name="T0" fmla="*/ 0 w 788"/>
                <a:gd name="T1" fmla="*/ 0 h 247"/>
                <a:gd name="T2" fmla="*/ 113 w 788"/>
                <a:gd name="T3" fmla="*/ 71 h 247"/>
                <a:gd name="T4" fmla="*/ 225 w 788"/>
                <a:gd name="T5" fmla="*/ 119 h 247"/>
                <a:gd name="T6" fmla="*/ 338 w 788"/>
                <a:gd name="T7" fmla="*/ 155 h 247"/>
                <a:gd name="T8" fmla="*/ 450 w 788"/>
                <a:gd name="T9" fmla="*/ 184 h 247"/>
                <a:gd name="T10" fmla="*/ 563 w 788"/>
                <a:gd name="T11" fmla="*/ 208 h 247"/>
                <a:gd name="T12" fmla="*/ 675 w 788"/>
                <a:gd name="T13" fmla="*/ 229 h 247"/>
                <a:gd name="T14" fmla="*/ 788 w 788"/>
                <a:gd name="T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247">
                  <a:moveTo>
                    <a:pt x="0" y="0"/>
                  </a:moveTo>
                  <a:lnTo>
                    <a:pt x="113" y="71"/>
                  </a:lnTo>
                  <a:lnTo>
                    <a:pt x="225" y="119"/>
                  </a:lnTo>
                  <a:lnTo>
                    <a:pt x="338" y="155"/>
                  </a:lnTo>
                  <a:lnTo>
                    <a:pt x="450" y="184"/>
                  </a:lnTo>
                  <a:lnTo>
                    <a:pt x="563" y="208"/>
                  </a:lnTo>
                  <a:lnTo>
                    <a:pt x="675" y="229"/>
                  </a:lnTo>
                  <a:lnTo>
                    <a:pt x="788" y="247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B3E11C50-18A1-477A-913A-7DEEAA7D6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3288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943E4381-C6DB-46B0-8563-8FCFE86E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2603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3BEDF003-1D47-4D15-95BE-F51E6C9D7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1918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3592C376-5ABC-435B-96BD-9CF032AAB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1233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Line 74">
              <a:extLst>
                <a:ext uri="{FF2B5EF4-FFF2-40B4-BE49-F238E27FC236}">
                  <a16:creationId xmlns:a16="http://schemas.microsoft.com/office/drawing/2014/main" id="{DA3854DE-911A-4E5E-876F-1D0599C2D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3316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5">
              <a:extLst>
                <a:ext uri="{FF2B5EF4-FFF2-40B4-BE49-F238E27FC236}">
                  <a16:creationId xmlns:a16="http://schemas.microsoft.com/office/drawing/2014/main" id="{B9D0A160-4496-4DDA-A3FE-E4EF7B7B7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2631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93A27BF7-9D37-4E14-B63B-37207EDE3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946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7">
              <a:extLst>
                <a:ext uri="{FF2B5EF4-FFF2-40B4-BE49-F238E27FC236}">
                  <a16:creationId xmlns:a16="http://schemas.microsoft.com/office/drawing/2014/main" id="{CDB35E44-A4A2-4B8D-B3D6-91C9FDC0C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261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8">
              <a:extLst>
                <a:ext uri="{FF2B5EF4-FFF2-40B4-BE49-F238E27FC236}">
                  <a16:creationId xmlns:a16="http://schemas.microsoft.com/office/drawing/2014/main" id="{15824F8D-991B-4D73-9727-51492E59C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7" y="3490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60A00B30-611E-43BE-BF12-79DEF714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6" y="3490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80">
              <a:extLst>
                <a:ext uri="{FF2B5EF4-FFF2-40B4-BE49-F238E27FC236}">
                  <a16:creationId xmlns:a16="http://schemas.microsoft.com/office/drawing/2014/main" id="{C583BA3A-4D98-48F0-AD2C-775D2AA6E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6" y="3490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81">
              <a:extLst>
                <a:ext uri="{FF2B5EF4-FFF2-40B4-BE49-F238E27FC236}">
                  <a16:creationId xmlns:a16="http://schemas.microsoft.com/office/drawing/2014/main" id="{EEAEF4B4-B908-4A2B-BD65-7B6E4F400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6" y="3490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9BF88FD-271F-4047-BF80-0A9ACAACF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9" y="3527"/>
              <a:ext cx="3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6698B9C9-4030-447C-9EB9-EF5EFADDD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3527"/>
              <a:ext cx="3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FEA6B4E1-79B5-4755-893C-00245543F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3527"/>
              <a:ext cx="3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40FDCA51-F989-499C-BB7F-DB337355A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3527"/>
              <a:ext cx="3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0E44D002-224E-4AC2-A92C-0BC3B20C5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" y="3625"/>
              <a:ext cx="226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Vapor Pressure Deficit (kPa)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EB4D09D5-1F46-4E58-A44F-CD8B34E27D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42" y="2158"/>
              <a:ext cx="115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Ci/Ca Ratio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3D3C285-B84D-4B3F-8C4B-851716978C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36451" y="1424398"/>
            <a:ext cx="5834873" cy="6265043"/>
            <a:chOff x="4925" y="1009"/>
            <a:chExt cx="3174" cy="3408"/>
          </a:xfrm>
        </p:grpSpPr>
        <p:sp>
          <p:nvSpPr>
            <p:cNvPr id="92" name="AutoShape 89">
              <a:extLst>
                <a:ext uri="{FF2B5EF4-FFF2-40B4-BE49-F238E27FC236}">
                  <a16:creationId xmlns:a16="http://schemas.microsoft.com/office/drawing/2014/main" id="{D610B8CF-0772-4EB1-9B88-E6509E731B6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25" y="1047"/>
              <a:ext cx="3174" cy="3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1">
              <a:extLst>
                <a:ext uri="{FF2B5EF4-FFF2-40B4-BE49-F238E27FC236}">
                  <a16:creationId xmlns:a16="http://schemas.microsoft.com/office/drawing/2014/main" id="{B1A70E09-FFF0-4DDB-A6C9-758A4A30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" y="1009"/>
              <a:ext cx="2539" cy="26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2">
              <a:extLst>
                <a:ext uri="{FF2B5EF4-FFF2-40B4-BE49-F238E27FC236}">
                  <a16:creationId xmlns:a16="http://schemas.microsoft.com/office/drawing/2014/main" id="{C11B65F9-22D7-4EE1-BEAF-BB5DE38D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" y="1009"/>
              <a:ext cx="2539" cy="2696"/>
            </a:xfrm>
            <a:prstGeom prst="rect">
              <a:avLst/>
            </a:prstGeom>
            <a:noFill/>
            <a:ln w="47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>
              <a:extLst>
                <a:ext uri="{FF2B5EF4-FFF2-40B4-BE49-F238E27FC236}">
                  <a16:creationId xmlns:a16="http://schemas.microsoft.com/office/drawing/2014/main" id="{A10B9E97-B2AA-4851-93E2-315CDE96B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" y="1047"/>
              <a:ext cx="2385" cy="241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4">
              <a:extLst>
                <a:ext uri="{FF2B5EF4-FFF2-40B4-BE49-F238E27FC236}">
                  <a16:creationId xmlns:a16="http://schemas.microsoft.com/office/drawing/2014/main" id="{0C320EDF-0290-49DF-9A23-EB0320119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3297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95">
              <a:extLst>
                <a:ext uri="{FF2B5EF4-FFF2-40B4-BE49-F238E27FC236}">
                  <a16:creationId xmlns:a16="http://schemas.microsoft.com/office/drawing/2014/main" id="{1DFDDC92-D9AC-48E9-B6B0-2FE8F29BF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2890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6">
              <a:extLst>
                <a:ext uri="{FF2B5EF4-FFF2-40B4-BE49-F238E27FC236}">
                  <a16:creationId xmlns:a16="http://schemas.microsoft.com/office/drawing/2014/main" id="{9E4A9716-E5E5-4283-A89E-825A7F27B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2482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7">
              <a:extLst>
                <a:ext uri="{FF2B5EF4-FFF2-40B4-BE49-F238E27FC236}">
                  <a16:creationId xmlns:a16="http://schemas.microsoft.com/office/drawing/2014/main" id="{9A423446-1263-4724-82D1-9C0F0EE4F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2080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8">
              <a:extLst>
                <a:ext uri="{FF2B5EF4-FFF2-40B4-BE49-F238E27FC236}">
                  <a16:creationId xmlns:a16="http://schemas.microsoft.com/office/drawing/2014/main" id="{69F2CAF1-9739-441D-8421-1A12B9B01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1672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9">
              <a:extLst>
                <a:ext uri="{FF2B5EF4-FFF2-40B4-BE49-F238E27FC236}">
                  <a16:creationId xmlns:a16="http://schemas.microsoft.com/office/drawing/2014/main" id="{1750E0C5-B7BC-4905-9DE8-DAF41145B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1264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100">
              <a:extLst>
                <a:ext uri="{FF2B5EF4-FFF2-40B4-BE49-F238E27FC236}">
                  <a16:creationId xmlns:a16="http://schemas.microsoft.com/office/drawing/2014/main" id="{94DB6743-9203-408D-AA43-934CA51D5C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2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101">
              <a:extLst>
                <a:ext uri="{FF2B5EF4-FFF2-40B4-BE49-F238E27FC236}">
                  <a16:creationId xmlns:a16="http://schemas.microsoft.com/office/drawing/2014/main" id="{30B81CEC-E657-48C8-95A0-910ED672A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49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102">
              <a:extLst>
                <a:ext uri="{FF2B5EF4-FFF2-40B4-BE49-F238E27FC236}">
                  <a16:creationId xmlns:a16="http://schemas.microsoft.com/office/drawing/2014/main" id="{DEEC1185-5F23-47D6-83D3-29F540495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05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03">
              <a:extLst>
                <a:ext uri="{FF2B5EF4-FFF2-40B4-BE49-F238E27FC236}">
                  <a16:creationId xmlns:a16="http://schemas.microsoft.com/office/drawing/2014/main" id="{8AD50EDA-E44C-4C17-9194-CD395B0942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61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4">
              <a:extLst>
                <a:ext uri="{FF2B5EF4-FFF2-40B4-BE49-F238E27FC236}">
                  <a16:creationId xmlns:a16="http://schemas.microsoft.com/office/drawing/2014/main" id="{817C496B-ECD9-40D9-A8DF-D1C8C0BA0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3096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05">
              <a:extLst>
                <a:ext uri="{FF2B5EF4-FFF2-40B4-BE49-F238E27FC236}">
                  <a16:creationId xmlns:a16="http://schemas.microsoft.com/office/drawing/2014/main" id="{F968DE8A-20EB-448F-B7D1-E01E957D2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2689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06">
              <a:extLst>
                <a:ext uri="{FF2B5EF4-FFF2-40B4-BE49-F238E27FC236}">
                  <a16:creationId xmlns:a16="http://schemas.microsoft.com/office/drawing/2014/main" id="{C1AE1C20-84FD-40BF-8008-38EAE7085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2281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7">
              <a:extLst>
                <a:ext uri="{FF2B5EF4-FFF2-40B4-BE49-F238E27FC236}">
                  <a16:creationId xmlns:a16="http://schemas.microsoft.com/office/drawing/2014/main" id="{52FE4073-6AB0-485A-8567-AC3D95893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1873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08">
              <a:extLst>
                <a:ext uri="{FF2B5EF4-FFF2-40B4-BE49-F238E27FC236}">
                  <a16:creationId xmlns:a16="http://schemas.microsoft.com/office/drawing/2014/main" id="{F132CE9E-E2F0-48AE-8B5B-7A9179BE1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1471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09">
              <a:extLst>
                <a:ext uri="{FF2B5EF4-FFF2-40B4-BE49-F238E27FC236}">
                  <a16:creationId xmlns:a16="http://schemas.microsoft.com/office/drawing/2014/main" id="{FA5C338D-B4D6-4C20-A6A3-9AF3D3304B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" y="1063"/>
              <a:ext cx="2385" cy="0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10">
              <a:extLst>
                <a:ext uri="{FF2B5EF4-FFF2-40B4-BE49-F238E27FC236}">
                  <a16:creationId xmlns:a16="http://schemas.microsoft.com/office/drawing/2014/main" id="{BB178DD4-DEBD-48B1-BB37-AA593E1DE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14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11">
              <a:extLst>
                <a:ext uri="{FF2B5EF4-FFF2-40B4-BE49-F238E27FC236}">
                  <a16:creationId xmlns:a16="http://schemas.microsoft.com/office/drawing/2014/main" id="{005A89F2-EEE5-4697-A17C-3080B0EC28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71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112">
              <a:extLst>
                <a:ext uri="{FF2B5EF4-FFF2-40B4-BE49-F238E27FC236}">
                  <a16:creationId xmlns:a16="http://schemas.microsoft.com/office/drawing/2014/main" id="{4BD58095-4DF6-484C-9AF9-4655D9EEC2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7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113">
              <a:extLst>
                <a:ext uri="{FF2B5EF4-FFF2-40B4-BE49-F238E27FC236}">
                  <a16:creationId xmlns:a16="http://schemas.microsoft.com/office/drawing/2014/main" id="{1BA79636-A509-44C7-B882-A5549134E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83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14">
              <a:extLst>
                <a:ext uri="{FF2B5EF4-FFF2-40B4-BE49-F238E27FC236}">
                  <a16:creationId xmlns:a16="http://schemas.microsoft.com/office/drawing/2014/main" id="{C49E54AE-2A00-4BA4-B305-36476A547D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0" y="1047"/>
              <a:ext cx="0" cy="2414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8B8F9EF0-338C-4C5E-A2AA-835B70121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9" y="1797"/>
              <a:ext cx="2171" cy="1555"/>
            </a:xfrm>
            <a:custGeom>
              <a:avLst/>
              <a:gdLst>
                <a:gd name="T0" fmla="*/ 0 w 788"/>
                <a:gd name="T1" fmla="*/ 286 h 286"/>
                <a:gd name="T2" fmla="*/ 21 w 788"/>
                <a:gd name="T3" fmla="*/ 278 h 286"/>
                <a:gd name="T4" fmla="*/ 41 w 788"/>
                <a:gd name="T5" fmla="*/ 271 h 286"/>
                <a:gd name="T6" fmla="*/ 61 w 788"/>
                <a:gd name="T7" fmla="*/ 263 h 286"/>
                <a:gd name="T8" fmla="*/ 81 w 788"/>
                <a:gd name="T9" fmla="*/ 255 h 286"/>
                <a:gd name="T10" fmla="*/ 101 w 788"/>
                <a:gd name="T11" fmla="*/ 248 h 286"/>
                <a:gd name="T12" fmla="*/ 122 w 788"/>
                <a:gd name="T13" fmla="*/ 240 h 286"/>
                <a:gd name="T14" fmla="*/ 142 w 788"/>
                <a:gd name="T15" fmla="*/ 232 h 286"/>
                <a:gd name="T16" fmla="*/ 162 w 788"/>
                <a:gd name="T17" fmla="*/ 224 h 286"/>
                <a:gd name="T18" fmla="*/ 182 w 788"/>
                <a:gd name="T19" fmla="*/ 216 h 286"/>
                <a:gd name="T20" fmla="*/ 202 w 788"/>
                <a:gd name="T21" fmla="*/ 208 h 286"/>
                <a:gd name="T22" fmla="*/ 222 w 788"/>
                <a:gd name="T23" fmla="*/ 200 h 286"/>
                <a:gd name="T24" fmla="*/ 243 w 788"/>
                <a:gd name="T25" fmla="*/ 192 h 286"/>
                <a:gd name="T26" fmla="*/ 263 w 788"/>
                <a:gd name="T27" fmla="*/ 185 h 286"/>
                <a:gd name="T28" fmla="*/ 283 w 788"/>
                <a:gd name="T29" fmla="*/ 177 h 286"/>
                <a:gd name="T30" fmla="*/ 303 w 788"/>
                <a:gd name="T31" fmla="*/ 169 h 286"/>
                <a:gd name="T32" fmla="*/ 323 w 788"/>
                <a:gd name="T33" fmla="*/ 161 h 286"/>
                <a:gd name="T34" fmla="*/ 344 w 788"/>
                <a:gd name="T35" fmla="*/ 153 h 286"/>
                <a:gd name="T36" fmla="*/ 364 w 788"/>
                <a:gd name="T37" fmla="*/ 145 h 286"/>
                <a:gd name="T38" fmla="*/ 384 w 788"/>
                <a:gd name="T39" fmla="*/ 137 h 286"/>
                <a:gd name="T40" fmla="*/ 404 w 788"/>
                <a:gd name="T41" fmla="*/ 130 h 286"/>
                <a:gd name="T42" fmla="*/ 424 w 788"/>
                <a:gd name="T43" fmla="*/ 122 h 286"/>
                <a:gd name="T44" fmla="*/ 445 w 788"/>
                <a:gd name="T45" fmla="*/ 114 h 286"/>
                <a:gd name="T46" fmla="*/ 465 w 788"/>
                <a:gd name="T47" fmla="*/ 107 h 286"/>
                <a:gd name="T48" fmla="*/ 485 w 788"/>
                <a:gd name="T49" fmla="*/ 99 h 286"/>
                <a:gd name="T50" fmla="*/ 505 w 788"/>
                <a:gd name="T51" fmla="*/ 92 h 286"/>
                <a:gd name="T52" fmla="*/ 525 w 788"/>
                <a:gd name="T53" fmla="*/ 85 h 286"/>
                <a:gd name="T54" fmla="*/ 546 w 788"/>
                <a:gd name="T55" fmla="*/ 78 h 286"/>
                <a:gd name="T56" fmla="*/ 566 w 788"/>
                <a:gd name="T57" fmla="*/ 71 h 286"/>
                <a:gd name="T58" fmla="*/ 586 w 788"/>
                <a:gd name="T59" fmla="*/ 64 h 286"/>
                <a:gd name="T60" fmla="*/ 606 w 788"/>
                <a:gd name="T61" fmla="*/ 57 h 286"/>
                <a:gd name="T62" fmla="*/ 626 w 788"/>
                <a:gd name="T63" fmla="*/ 50 h 286"/>
                <a:gd name="T64" fmla="*/ 646 w 788"/>
                <a:gd name="T65" fmla="*/ 44 h 286"/>
                <a:gd name="T66" fmla="*/ 667 w 788"/>
                <a:gd name="T67" fmla="*/ 37 h 286"/>
                <a:gd name="T68" fmla="*/ 687 w 788"/>
                <a:gd name="T69" fmla="*/ 31 h 286"/>
                <a:gd name="T70" fmla="*/ 707 w 788"/>
                <a:gd name="T71" fmla="*/ 24 h 286"/>
                <a:gd name="T72" fmla="*/ 727 w 788"/>
                <a:gd name="T73" fmla="*/ 18 h 286"/>
                <a:gd name="T74" fmla="*/ 747 w 788"/>
                <a:gd name="T75" fmla="*/ 12 h 286"/>
                <a:gd name="T76" fmla="*/ 768 w 788"/>
                <a:gd name="T77" fmla="*/ 6 h 286"/>
                <a:gd name="T78" fmla="*/ 788 w 788"/>
                <a:gd name="T7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8" h="286">
                  <a:moveTo>
                    <a:pt x="0" y="286"/>
                  </a:moveTo>
                  <a:lnTo>
                    <a:pt x="21" y="278"/>
                  </a:lnTo>
                  <a:lnTo>
                    <a:pt x="41" y="271"/>
                  </a:lnTo>
                  <a:lnTo>
                    <a:pt x="61" y="263"/>
                  </a:lnTo>
                  <a:lnTo>
                    <a:pt x="81" y="255"/>
                  </a:lnTo>
                  <a:lnTo>
                    <a:pt x="101" y="248"/>
                  </a:lnTo>
                  <a:lnTo>
                    <a:pt x="122" y="240"/>
                  </a:lnTo>
                  <a:lnTo>
                    <a:pt x="142" y="232"/>
                  </a:lnTo>
                  <a:lnTo>
                    <a:pt x="162" y="224"/>
                  </a:lnTo>
                  <a:lnTo>
                    <a:pt x="182" y="216"/>
                  </a:lnTo>
                  <a:lnTo>
                    <a:pt x="202" y="208"/>
                  </a:lnTo>
                  <a:lnTo>
                    <a:pt x="222" y="200"/>
                  </a:lnTo>
                  <a:lnTo>
                    <a:pt x="243" y="192"/>
                  </a:lnTo>
                  <a:lnTo>
                    <a:pt x="263" y="185"/>
                  </a:lnTo>
                  <a:lnTo>
                    <a:pt x="283" y="177"/>
                  </a:lnTo>
                  <a:lnTo>
                    <a:pt x="303" y="169"/>
                  </a:lnTo>
                  <a:lnTo>
                    <a:pt x="323" y="161"/>
                  </a:lnTo>
                  <a:lnTo>
                    <a:pt x="344" y="153"/>
                  </a:lnTo>
                  <a:lnTo>
                    <a:pt x="364" y="145"/>
                  </a:lnTo>
                  <a:lnTo>
                    <a:pt x="384" y="137"/>
                  </a:lnTo>
                  <a:lnTo>
                    <a:pt x="404" y="130"/>
                  </a:lnTo>
                  <a:lnTo>
                    <a:pt x="424" y="122"/>
                  </a:lnTo>
                  <a:lnTo>
                    <a:pt x="445" y="114"/>
                  </a:lnTo>
                  <a:lnTo>
                    <a:pt x="465" y="107"/>
                  </a:lnTo>
                  <a:lnTo>
                    <a:pt x="485" y="99"/>
                  </a:lnTo>
                  <a:lnTo>
                    <a:pt x="505" y="92"/>
                  </a:lnTo>
                  <a:lnTo>
                    <a:pt x="525" y="85"/>
                  </a:lnTo>
                  <a:lnTo>
                    <a:pt x="546" y="78"/>
                  </a:lnTo>
                  <a:lnTo>
                    <a:pt x="566" y="71"/>
                  </a:lnTo>
                  <a:lnTo>
                    <a:pt x="586" y="64"/>
                  </a:lnTo>
                  <a:lnTo>
                    <a:pt x="606" y="57"/>
                  </a:lnTo>
                  <a:lnTo>
                    <a:pt x="626" y="50"/>
                  </a:lnTo>
                  <a:lnTo>
                    <a:pt x="646" y="44"/>
                  </a:lnTo>
                  <a:lnTo>
                    <a:pt x="667" y="37"/>
                  </a:lnTo>
                  <a:lnTo>
                    <a:pt x="687" y="31"/>
                  </a:lnTo>
                  <a:lnTo>
                    <a:pt x="707" y="24"/>
                  </a:lnTo>
                  <a:lnTo>
                    <a:pt x="727" y="18"/>
                  </a:lnTo>
                  <a:lnTo>
                    <a:pt x="747" y="12"/>
                  </a:lnTo>
                  <a:lnTo>
                    <a:pt x="768" y="6"/>
                  </a:lnTo>
                  <a:lnTo>
                    <a:pt x="788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A67FF3A9-945F-4C52-A77A-6A9F1FDE8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9" y="1156"/>
              <a:ext cx="2171" cy="1799"/>
            </a:xfrm>
            <a:custGeom>
              <a:avLst/>
              <a:gdLst>
                <a:gd name="T0" fmla="*/ 0 w 788"/>
                <a:gd name="T1" fmla="*/ 331 h 331"/>
                <a:gd name="T2" fmla="*/ 21 w 788"/>
                <a:gd name="T3" fmla="*/ 320 h 331"/>
                <a:gd name="T4" fmla="*/ 41 w 788"/>
                <a:gd name="T5" fmla="*/ 308 h 331"/>
                <a:gd name="T6" fmla="*/ 61 w 788"/>
                <a:gd name="T7" fmla="*/ 297 h 331"/>
                <a:gd name="T8" fmla="*/ 81 w 788"/>
                <a:gd name="T9" fmla="*/ 285 h 331"/>
                <a:gd name="T10" fmla="*/ 101 w 788"/>
                <a:gd name="T11" fmla="*/ 274 h 331"/>
                <a:gd name="T12" fmla="*/ 122 w 788"/>
                <a:gd name="T13" fmla="*/ 263 h 331"/>
                <a:gd name="T14" fmla="*/ 142 w 788"/>
                <a:gd name="T15" fmla="*/ 252 h 331"/>
                <a:gd name="T16" fmla="*/ 162 w 788"/>
                <a:gd name="T17" fmla="*/ 241 h 331"/>
                <a:gd name="T18" fmla="*/ 182 w 788"/>
                <a:gd name="T19" fmla="*/ 230 h 331"/>
                <a:gd name="T20" fmla="*/ 202 w 788"/>
                <a:gd name="T21" fmla="*/ 220 h 331"/>
                <a:gd name="T22" fmla="*/ 222 w 788"/>
                <a:gd name="T23" fmla="*/ 209 h 331"/>
                <a:gd name="T24" fmla="*/ 243 w 788"/>
                <a:gd name="T25" fmla="*/ 199 h 331"/>
                <a:gd name="T26" fmla="*/ 263 w 788"/>
                <a:gd name="T27" fmla="*/ 189 h 331"/>
                <a:gd name="T28" fmla="*/ 283 w 788"/>
                <a:gd name="T29" fmla="*/ 179 h 331"/>
                <a:gd name="T30" fmla="*/ 303 w 788"/>
                <a:gd name="T31" fmla="*/ 169 h 331"/>
                <a:gd name="T32" fmla="*/ 323 w 788"/>
                <a:gd name="T33" fmla="*/ 160 h 331"/>
                <a:gd name="T34" fmla="*/ 344 w 788"/>
                <a:gd name="T35" fmla="*/ 151 h 331"/>
                <a:gd name="T36" fmla="*/ 364 w 788"/>
                <a:gd name="T37" fmla="*/ 142 h 331"/>
                <a:gd name="T38" fmla="*/ 384 w 788"/>
                <a:gd name="T39" fmla="*/ 133 h 331"/>
                <a:gd name="T40" fmla="*/ 404 w 788"/>
                <a:gd name="T41" fmla="*/ 124 h 331"/>
                <a:gd name="T42" fmla="*/ 424 w 788"/>
                <a:gd name="T43" fmla="*/ 116 h 331"/>
                <a:gd name="T44" fmla="*/ 445 w 788"/>
                <a:gd name="T45" fmla="*/ 107 h 331"/>
                <a:gd name="T46" fmla="*/ 465 w 788"/>
                <a:gd name="T47" fmla="*/ 99 h 331"/>
                <a:gd name="T48" fmla="*/ 485 w 788"/>
                <a:gd name="T49" fmla="*/ 92 h 331"/>
                <a:gd name="T50" fmla="*/ 505 w 788"/>
                <a:gd name="T51" fmla="*/ 84 h 331"/>
                <a:gd name="T52" fmla="*/ 525 w 788"/>
                <a:gd name="T53" fmla="*/ 77 h 331"/>
                <a:gd name="T54" fmla="*/ 546 w 788"/>
                <a:gd name="T55" fmla="*/ 70 h 331"/>
                <a:gd name="T56" fmla="*/ 566 w 788"/>
                <a:gd name="T57" fmla="*/ 63 h 331"/>
                <a:gd name="T58" fmla="*/ 586 w 788"/>
                <a:gd name="T59" fmla="*/ 56 h 331"/>
                <a:gd name="T60" fmla="*/ 606 w 788"/>
                <a:gd name="T61" fmla="*/ 49 h 331"/>
                <a:gd name="T62" fmla="*/ 626 w 788"/>
                <a:gd name="T63" fmla="*/ 43 h 331"/>
                <a:gd name="T64" fmla="*/ 646 w 788"/>
                <a:gd name="T65" fmla="*/ 37 h 331"/>
                <a:gd name="T66" fmla="*/ 667 w 788"/>
                <a:gd name="T67" fmla="*/ 31 h 331"/>
                <a:gd name="T68" fmla="*/ 687 w 788"/>
                <a:gd name="T69" fmla="*/ 26 h 331"/>
                <a:gd name="T70" fmla="*/ 707 w 788"/>
                <a:gd name="T71" fmla="*/ 20 h 331"/>
                <a:gd name="T72" fmla="*/ 727 w 788"/>
                <a:gd name="T73" fmla="*/ 15 h 331"/>
                <a:gd name="T74" fmla="*/ 747 w 788"/>
                <a:gd name="T75" fmla="*/ 10 h 331"/>
                <a:gd name="T76" fmla="*/ 768 w 788"/>
                <a:gd name="T77" fmla="*/ 5 h 331"/>
                <a:gd name="T78" fmla="*/ 788 w 788"/>
                <a:gd name="T7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8" h="331">
                  <a:moveTo>
                    <a:pt x="0" y="331"/>
                  </a:moveTo>
                  <a:lnTo>
                    <a:pt x="21" y="320"/>
                  </a:lnTo>
                  <a:lnTo>
                    <a:pt x="41" y="308"/>
                  </a:lnTo>
                  <a:lnTo>
                    <a:pt x="61" y="297"/>
                  </a:lnTo>
                  <a:lnTo>
                    <a:pt x="81" y="285"/>
                  </a:lnTo>
                  <a:lnTo>
                    <a:pt x="101" y="274"/>
                  </a:lnTo>
                  <a:lnTo>
                    <a:pt x="122" y="263"/>
                  </a:lnTo>
                  <a:lnTo>
                    <a:pt x="142" y="252"/>
                  </a:lnTo>
                  <a:lnTo>
                    <a:pt x="162" y="241"/>
                  </a:lnTo>
                  <a:lnTo>
                    <a:pt x="182" y="230"/>
                  </a:lnTo>
                  <a:lnTo>
                    <a:pt x="202" y="220"/>
                  </a:lnTo>
                  <a:lnTo>
                    <a:pt x="222" y="209"/>
                  </a:lnTo>
                  <a:lnTo>
                    <a:pt x="243" y="199"/>
                  </a:lnTo>
                  <a:lnTo>
                    <a:pt x="263" y="189"/>
                  </a:lnTo>
                  <a:lnTo>
                    <a:pt x="283" y="179"/>
                  </a:lnTo>
                  <a:lnTo>
                    <a:pt x="303" y="169"/>
                  </a:lnTo>
                  <a:lnTo>
                    <a:pt x="323" y="160"/>
                  </a:lnTo>
                  <a:lnTo>
                    <a:pt x="344" y="151"/>
                  </a:lnTo>
                  <a:lnTo>
                    <a:pt x="364" y="142"/>
                  </a:lnTo>
                  <a:lnTo>
                    <a:pt x="384" y="133"/>
                  </a:lnTo>
                  <a:lnTo>
                    <a:pt x="404" y="124"/>
                  </a:lnTo>
                  <a:lnTo>
                    <a:pt x="424" y="116"/>
                  </a:lnTo>
                  <a:lnTo>
                    <a:pt x="445" y="107"/>
                  </a:lnTo>
                  <a:lnTo>
                    <a:pt x="465" y="99"/>
                  </a:lnTo>
                  <a:lnTo>
                    <a:pt x="485" y="92"/>
                  </a:lnTo>
                  <a:lnTo>
                    <a:pt x="505" y="84"/>
                  </a:lnTo>
                  <a:lnTo>
                    <a:pt x="525" y="77"/>
                  </a:lnTo>
                  <a:lnTo>
                    <a:pt x="546" y="70"/>
                  </a:lnTo>
                  <a:lnTo>
                    <a:pt x="566" y="63"/>
                  </a:lnTo>
                  <a:lnTo>
                    <a:pt x="586" y="56"/>
                  </a:lnTo>
                  <a:lnTo>
                    <a:pt x="606" y="49"/>
                  </a:lnTo>
                  <a:lnTo>
                    <a:pt x="626" y="43"/>
                  </a:lnTo>
                  <a:lnTo>
                    <a:pt x="646" y="37"/>
                  </a:lnTo>
                  <a:lnTo>
                    <a:pt x="667" y="31"/>
                  </a:lnTo>
                  <a:lnTo>
                    <a:pt x="687" y="26"/>
                  </a:lnTo>
                  <a:lnTo>
                    <a:pt x="707" y="20"/>
                  </a:lnTo>
                  <a:lnTo>
                    <a:pt x="727" y="15"/>
                  </a:lnTo>
                  <a:lnTo>
                    <a:pt x="747" y="10"/>
                  </a:lnTo>
                  <a:lnTo>
                    <a:pt x="768" y="5"/>
                  </a:lnTo>
                  <a:lnTo>
                    <a:pt x="788" y="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Rectangle 117">
              <a:extLst>
                <a:ext uri="{FF2B5EF4-FFF2-40B4-BE49-F238E27FC236}">
                  <a16:creationId xmlns:a16="http://schemas.microsoft.com/office/drawing/2014/main" id="{08F6E2C6-6E8D-4660-BEF1-15E68B074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3069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18">
              <a:extLst>
                <a:ext uri="{FF2B5EF4-FFF2-40B4-BE49-F238E27FC236}">
                  <a16:creationId xmlns:a16="http://schemas.microsoft.com/office/drawing/2014/main" id="{F45CE2AB-B352-410F-91B7-3E8009A1E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2661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19">
              <a:extLst>
                <a:ext uri="{FF2B5EF4-FFF2-40B4-BE49-F238E27FC236}">
                  <a16:creationId xmlns:a16="http://schemas.microsoft.com/office/drawing/2014/main" id="{7D2DA7C4-79F4-47F0-92DE-8D028DF64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2254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120">
              <a:extLst>
                <a:ext uri="{FF2B5EF4-FFF2-40B4-BE49-F238E27FC236}">
                  <a16:creationId xmlns:a16="http://schemas.microsoft.com/office/drawing/2014/main" id="{2ACDE64E-F0FD-45E7-BC29-327BAA4C6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1846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21">
              <a:extLst>
                <a:ext uri="{FF2B5EF4-FFF2-40B4-BE49-F238E27FC236}">
                  <a16:creationId xmlns:a16="http://schemas.microsoft.com/office/drawing/2014/main" id="{E1C3EE75-AFFA-4950-8EB9-529D60DA0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1444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22">
              <a:extLst>
                <a:ext uri="{FF2B5EF4-FFF2-40B4-BE49-F238E27FC236}">
                  <a16:creationId xmlns:a16="http://schemas.microsoft.com/office/drawing/2014/main" id="{91C7B47A-9CDC-48D6-AB87-D2F1C19D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1036"/>
              <a:ext cx="6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0.9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Line 123">
              <a:extLst>
                <a:ext uri="{FF2B5EF4-FFF2-40B4-BE49-F238E27FC236}">
                  <a16:creationId xmlns:a16="http://schemas.microsoft.com/office/drawing/2014/main" id="{370E780C-3F3F-4A93-8EC0-1AA1EDC08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1" y="3096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Line 124">
              <a:extLst>
                <a:ext uri="{FF2B5EF4-FFF2-40B4-BE49-F238E27FC236}">
                  <a16:creationId xmlns:a16="http://schemas.microsoft.com/office/drawing/2014/main" id="{81882051-2318-4003-AAB2-80ACAE848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1" y="2689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125">
              <a:extLst>
                <a:ext uri="{FF2B5EF4-FFF2-40B4-BE49-F238E27FC236}">
                  <a16:creationId xmlns:a16="http://schemas.microsoft.com/office/drawing/2014/main" id="{7C907A86-2A15-4B12-934E-9537801A1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1" y="2281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126">
              <a:extLst>
                <a:ext uri="{FF2B5EF4-FFF2-40B4-BE49-F238E27FC236}">
                  <a16:creationId xmlns:a16="http://schemas.microsoft.com/office/drawing/2014/main" id="{F40FA044-C529-4220-B772-DFF05EFD1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1" y="1873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127">
              <a:extLst>
                <a:ext uri="{FF2B5EF4-FFF2-40B4-BE49-F238E27FC236}">
                  <a16:creationId xmlns:a16="http://schemas.microsoft.com/office/drawing/2014/main" id="{A83EDDFE-C713-4B34-9BC4-1071325A2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1" y="1471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128">
              <a:extLst>
                <a:ext uri="{FF2B5EF4-FFF2-40B4-BE49-F238E27FC236}">
                  <a16:creationId xmlns:a16="http://schemas.microsoft.com/office/drawing/2014/main" id="{AF160D6B-C170-42EB-A977-AFD007619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1" y="1063"/>
              <a:ext cx="11" cy="0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129">
              <a:extLst>
                <a:ext uri="{FF2B5EF4-FFF2-40B4-BE49-F238E27FC236}">
                  <a16:creationId xmlns:a16="http://schemas.microsoft.com/office/drawing/2014/main" id="{CB2E8504-AC38-43BA-A231-9914CF216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14" y="3461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30">
              <a:extLst>
                <a:ext uri="{FF2B5EF4-FFF2-40B4-BE49-F238E27FC236}">
                  <a16:creationId xmlns:a16="http://schemas.microsoft.com/office/drawing/2014/main" id="{4DCD8364-499E-45B8-BDF5-50CEFB031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71" y="3461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31">
              <a:extLst>
                <a:ext uri="{FF2B5EF4-FFF2-40B4-BE49-F238E27FC236}">
                  <a16:creationId xmlns:a16="http://schemas.microsoft.com/office/drawing/2014/main" id="{1EE31633-0219-4DD3-BA76-D1F4C2AD58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7" y="3461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32">
              <a:extLst>
                <a:ext uri="{FF2B5EF4-FFF2-40B4-BE49-F238E27FC236}">
                  <a16:creationId xmlns:a16="http://schemas.microsoft.com/office/drawing/2014/main" id="{5DEBD817-6B11-4F49-91E2-0F9C978631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83" y="3461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33">
              <a:extLst>
                <a:ext uri="{FF2B5EF4-FFF2-40B4-BE49-F238E27FC236}">
                  <a16:creationId xmlns:a16="http://schemas.microsoft.com/office/drawing/2014/main" id="{41D80611-9717-462F-9A6C-A16EF8DD75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0" y="3461"/>
              <a:ext cx="0" cy="21"/>
            </a:xfrm>
            <a:prstGeom prst="line">
              <a:avLst/>
            </a:prstGeom>
            <a:noFill/>
            <a:ln w="4763" cap="flat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4">
              <a:extLst>
                <a:ext uri="{FF2B5EF4-FFF2-40B4-BE49-F238E27FC236}">
                  <a16:creationId xmlns:a16="http://schemas.microsoft.com/office/drawing/2014/main" id="{1EF6EAD9-1BFF-4E93-80E3-980BC5259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98"/>
              <a:ext cx="3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135">
              <a:extLst>
                <a:ext uri="{FF2B5EF4-FFF2-40B4-BE49-F238E27FC236}">
                  <a16:creationId xmlns:a16="http://schemas.microsoft.com/office/drawing/2014/main" id="{6EF89F55-F109-46C7-A041-5587C8785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" y="3498"/>
              <a:ext cx="58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136">
              <a:extLst>
                <a:ext uri="{FF2B5EF4-FFF2-40B4-BE49-F238E27FC236}">
                  <a16:creationId xmlns:a16="http://schemas.microsoft.com/office/drawing/2014/main" id="{C2B45F2A-6619-489A-9D80-BC12A0B7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" y="3498"/>
              <a:ext cx="58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137">
              <a:extLst>
                <a:ext uri="{FF2B5EF4-FFF2-40B4-BE49-F238E27FC236}">
                  <a16:creationId xmlns:a16="http://schemas.microsoft.com/office/drawing/2014/main" id="{F7619ED9-C2C1-4FE4-9D58-DDBDA43E2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" y="3498"/>
              <a:ext cx="58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30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138">
              <a:extLst>
                <a:ext uri="{FF2B5EF4-FFF2-40B4-BE49-F238E27FC236}">
                  <a16:creationId xmlns:a16="http://schemas.microsoft.com/office/drawing/2014/main" id="{5F2B417D-6F2F-4E1D-83F2-623315E3C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" y="3498"/>
              <a:ext cx="58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Arial" panose="020B0604020202020204" pitchFamily="34" charset="0"/>
                </a:rPr>
                <a:t>40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139">
              <a:extLst>
                <a:ext uri="{FF2B5EF4-FFF2-40B4-BE49-F238E27FC236}">
                  <a16:creationId xmlns:a16="http://schemas.microsoft.com/office/drawing/2014/main" id="{8ABB069F-7179-4AFF-9361-FAC25AE1E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" y="3598"/>
              <a:ext cx="165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Temperature (C)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1E4A6D69-1C2E-43B1-AEFE-D92613E7E982}"/>
              </a:ext>
            </a:extLst>
          </p:cNvPr>
          <p:cNvSpPr txBox="1"/>
          <p:nvPr/>
        </p:nvSpPr>
        <p:spPr>
          <a:xfrm>
            <a:off x="11156550" y="4874077"/>
            <a:ext cx="543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/>
              <a:t>4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C</a:t>
            </a:r>
            <a:r>
              <a:rPr lang="en-US" sz="3200" baseline="-25000" dirty="0">
                <a:solidFill>
                  <a:srgbClr val="FF0000"/>
                </a:solidFill>
              </a:rPr>
              <a:t>3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5915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83B4-EFB8-4E3D-9540-22DF3858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Hypothesis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21545-1A39-4DB7-999A-3A931812EC30}"/>
              </a:ext>
            </a:extLst>
          </p:cNvPr>
          <p:cNvSpPr/>
          <p:nvPr/>
        </p:nvSpPr>
        <p:spPr>
          <a:xfrm>
            <a:off x="8192652" y="2281382"/>
            <a:ext cx="1865747" cy="16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6B91E-E625-4D49-BCB1-AAA792C66507}"/>
              </a:ext>
            </a:extLst>
          </p:cNvPr>
          <p:cNvSpPr/>
          <p:nvPr/>
        </p:nvSpPr>
        <p:spPr>
          <a:xfrm>
            <a:off x="8192652" y="2565762"/>
            <a:ext cx="505037" cy="133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DAE29-5499-4971-8034-D5C197019F96}"/>
              </a:ext>
            </a:extLst>
          </p:cNvPr>
          <p:cNvSpPr txBox="1"/>
          <p:nvPr/>
        </p:nvSpPr>
        <p:spPr>
          <a:xfrm>
            <a:off x="3975887" y="2565762"/>
            <a:ext cx="4564070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dirty="0">
                <a:solidFill>
                  <a:schemeClr val="accent6"/>
                </a:solidFill>
              </a:rPr>
              <a:t>A</a:t>
            </a:r>
            <a:r>
              <a:rPr lang="en-US" sz="12500" baseline="-25000" dirty="0">
                <a:solidFill>
                  <a:schemeClr val="accent6"/>
                </a:solidFill>
              </a:rPr>
              <a:t>L</a:t>
            </a:r>
            <a:r>
              <a:rPr lang="en-US" sz="12500" dirty="0"/>
              <a:t> = </a:t>
            </a:r>
            <a:r>
              <a:rPr lang="en-US" sz="12500" dirty="0">
                <a:solidFill>
                  <a:srgbClr val="0070C0"/>
                </a:solidFill>
              </a:rPr>
              <a:t>A</a:t>
            </a:r>
            <a:r>
              <a:rPr lang="en-US" sz="12500" baseline="-25000" dirty="0">
                <a:solidFill>
                  <a:srgbClr val="0070C0"/>
                </a:solidFill>
              </a:rPr>
              <a:t>P</a:t>
            </a:r>
            <a:endParaRPr lang="en-US" sz="12500" baseline="-25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EE144-84BC-443A-A75E-C38F321B3B4C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74160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E99B-829F-46A9-92F6-6CE6DE70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600" dirty="0">
                <a:solidFill>
                  <a:schemeClr val="accent6"/>
                </a:solidFill>
              </a:rPr>
              <a:t>A</a:t>
            </a:r>
            <a:r>
              <a:rPr lang="en-US" sz="9600" baseline="-25000" dirty="0">
                <a:solidFill>
                  <a:schemeClr val="accent6"/>
                </a:solidFill>
              </a:rPr>
              <a:t>L</a:t>
            </a:r>
            <a:r>
              <a:rPr lang="en-US" sz="9600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depends on 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(φ, light)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9600" dirty="0">
                <a:solidFill>
                  <a:srgbClr val="0070C0"/>
                </a:solidFill>
              </a:rPr>
              <a:t>A</a:t>
            </a:r>
            <a:r>
              <a:rPr lang="en-US" sz="9600" baseline="-25000" dirty="0">
                <a:solidFill>
                  <a:srgbClr val="0070C0"/>
                </a:solidFill>
              </a:rPr>
              <a:t>P</a:t>
            </a:r>
            <a:r>
              <a:rPr lang="en-US" sz="9600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depends on 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(CO</a:t>
            </a:r>
            <a:r>
              <a:rPr lang="en-US" sz="6000" baseline="-25000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, Temp, </a:t>
            </a:r>
            <a:r>
              <a:rPr lang="en-US" sz="6000" dirty="0"/>
              <a:t>V</a:t>
            </a:r>
            <a:r>
              <a:rPr lang="en-US" sz="6000" baseline="-25000" dirty="0"/>
              <a:t>pmax</a:t>
            </a: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r>
              <a:rPr lang="en-US" sz="9600" dirty="0">
                <a:solidFill>
                  <a:schemeClr val="bg1"/>
                </a:solidFill>
              </a:rPr>
              <a:t>A</a:t>
            </a:r>
            <a:r>
              <a:rPr lang="en-US" sz="9600" baseline="-25000" dirty="0">
                <a:solidFill>
                  <a:schemeClr val="bg1"/>
                </a:solidFill>
              </a:rPr>
              <a:t>C</a:t>
            </a:r>
            <a:r>
              <a:rPr lang="en-US" sz="96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depends on </a:t>
            </a:r>
            <a:r>
              <a:rPr lang="en-US" sz="6000" dirty="0">
                <a:solidFill>
                  <a:schemeClr val="bg1"/>
                </a:solidFill>
              </a:rPr>
              <a:t>(CO</a:t>
            </a:r>
            <a:r>
              <a:rPr lang="en-US" sz="6000" baseline="-25000" dirty="0">
                <a:solidFill>
                  <a:schemeClr val="bg1"/>
                </a:solidFill>
              </a:rPr>
              <a:t>2</a:t>
            </a:r>
            <a:r>
              <a:rPr lang="en-US" sz="6000" dirty="0">
                <a:solidFill>
                  <a:schemeClr val="bg1"/>
                </a:solidFill>
              </a:rPr>
              <a:t>, Temp, V</a:t>
            </a:r>
            <a:r>
              <a:rPr lang="en-US" sz="6000" baseline="-25000" dirty="0">
                <a:solidFill>
                  <a:schemeClr val="bg1"/>
                </a:solidFill>
              </a:rPr>
              <a:t>cmax</a:t>
            </a:r>
            <a:r>
              <a:rPr lang="en-US" sz="6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9600" baseline="-25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744BE-0A2C-4BD4-A813-2A2F2A060823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4937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Temperature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218358-FC19-484A-9511-3B086313E68D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50" y="1304635"/>
            <a:ext cx="8478296" cy="51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Light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218358-FC19-484A-9511-3B086313E68D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04" y="1230486"/>
            <a:ext cx="8755387" cy="53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1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EDFB-105E-4146-A8B2-9C52BEF3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Photosynthesis is Important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822AE61-19EC-4991-B74E-3C274465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3" y="1428491"/>
            <a:ext cx="10040112" cy="5064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DEE0C-A8F3-4B87-91BE-EE9A2D09D85A}"/>
              </a:ext>
            </a:extLst>
          </p:cNvPr>
          <p:cNvSpPr txBox="1"/>
          <p:nvPr/>
        </p:nvSpPr>
        <p:spPr>
          <a:xfrm>
            <a:off x="1522609" y="39918"/>
            <a:ext cx="914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Introduction to Photosynthesis     |     Modeling Acclimation    |     Model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E5098D-2D6F-403A-A70C-37E429978455}"/>
              </a:ext>
            </a:extLst>
          </p:cNvPr>
          <p:cNvSpPr/>
          <p:nvPr/>
        </p:nvSpPr>
        <p:spPr>
          <a:xfrm>
            <a:off x="1786855" y="1878269"/>
            <a:ext cx="1560352" cy="39940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365CD-A2AC-446A-BC52-9E35A78BF127}"/>
              </a:ext>
            </a:extLst>
          </p:cNvPr>
          <p:cNvCxnSpPr>
            <a:cxnSpLocks/>
          </p:cNvCxnSpPr>
          <p:nvPr/>
        </p:nvCxnSpPr>
        <p:spPr>
          <a:xfrm>
            <a:off x="1325461" y="2374084"/>
            <a:ext cx="385893" cy="2265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A7B583-19D7-49D5-B636-B5EF06CB89C5}"/>
              </a:ext>
            </a:extLst>
          </p:cNvPr>
          <p:cNvSpPr txBox="1"/>
          <p:nvPr/>
        </p:nvSpPr>
        <p:spPr>
          <a:xfrm>
            <a:off x="68378" y="2004752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662757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Stays the Same with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218358-FC19-484A-9511-3B086313E68D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6" y="1326442"/>
            <a:ext cx="8598369" cy="52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Stays the Same with VPD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218358-FC19-484A-9511-3B086313E68D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1284624"/>
            <a:ext cx="8783096" cy="53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2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C</a:t>
            </a:r>
            <a:r>
              <a:rPr lang="en-US" baseline="-25000" dirty="0" smtClean="0"/>
              <a:t>3</a:t>
            </a:r>
            <a:r>
              <a:rPr lang="en-US" dirty="0" smtClean="0"/>
              <a:t> and C</a:t>
            </a:r>
            <a:r>
              <a:rPr lang="en-US" baseline="-25000" dirty="0" smtClean="0"/>
              <a:t>4: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A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59027"/>
            <a:ext cx="8238150" cy="50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C</a:t>
            </a:r>
            <a:r>
              <a:rPr lang="en-US" baseline="-25000" dirty="0" smtClean="0"/>
              <a:t>3</a:t>
            </a:r>
            <a:r>
              <a:rPr lang="en-US" dirty="0" smtClean="0"/>
              <a:t> and C</a:t>
            </a:r>
            <a:r>
              <a:rPr lang="en-US" baseline="-25000" dirty="0" smtClean="0"/>
              <a:t>4: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A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59027"/>
            <a:ext cx="8238150" cy="50344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878618" y="2456873"/>
            <a:ext cx="0" cy="109912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9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Symbol" panose="05050102010706020507" pitchFamily="18" charset="2"/>
              </a:rPr>
              <a:t>A Increases with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3" y="1447392"/>
            <a:ext cx="7942586" cy="48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anose="05050102010706020507" pitchFamily="18" charset="2"/>
              </a:rPr>
              <a:t>A </a:t>
            </a:r>
            <a:r>
              <a:rPr lang="en-US" dirty="0" smtClean="0">
                <a:sym typeface="Symbol" panose="05050102010706020507" pitchFamily="18" charset="2"/>
              </a:rPr>
              <a:t>Decreases with CO</a:t>
            </a:r>
            <a:r>
              <a:rPr lang="en-US" baseline="-25000" dirty="0" smtClean="0">
                <a:sym typeface="Symbol" panose="05050102010706020507" pitchFamily="18" charset="2"/>
              </a:rPr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3" y="1392380"/>
            <a:ext cx="8228914" cy="50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2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anose="05050102010706020507" pitchFamily="18" charset="2"/>
              </a:rPr>
              <a:t>A Increases </a:t>
            </a:r>
            <a:r>
              <a:rPr lang="en-US" dirty="0" smtClean="0">
                <a:sym typeface="Symbol" panose="05050102010706020507" pitchFamily="18" charset="2"/>
              </a:rPr>
              <a:t>with VPD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24" y="1354570"/>
            <a:ext cx="8109418" cy="49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48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687324" y="777240"/>
            <a:ext cx="10817352" cy="676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Distribution of Current </a:t>
            </a:r>
            <a:r>
              <a:rPr lang="en-US" dirty="0" smtClean="0">
                <a:sym typeface="Symbol" panose="05050102010706020507" pitchFamily="18" charset="2"/>
              </a:rPr>
              <a:t>A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9575" y="3453559"/>
            <a:ext cx="320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489488" y="1930400"/>
            <a:ext cx="6036788" cy="3777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5813466" y="1930400"/>
            <a:ext cx="6036788" cy="3777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0588" y="3315014"/>
            <a:ext cx="320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687324" y="777240"/>
            <a:ext cx="10817352" cy="676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Validation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9575" y="3453559"/>
            <a:ext cx="320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EDFB-105E-4146-A8B2-9C52BEF3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is important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9AF3274-8073-4B07-8DAB-E2665B1E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59" y="1429817"/>
            <a:ext cx="10037482" cy="5063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B3CB08-D402-4F11-8655-8F363DB4F18B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Modeling Acclimation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 Applications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6A333-10DD-4909-83A6-7ECB355F0C0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239110" y="5436067"/>
            <a:ext cx="606468" cy="226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2C2220-8F25-42C9-9854-307A73C19FE8}"/>
              </a:ext>
            </a:extLst>
          </p:cNvPr>
          <p:cNvSpPr txBox="1"/>
          <p:nvPr/>
        </p:nvSpPr>
        <p:spPr>
          <a:xfrm>
            <a:off x="724225" y="5478011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225931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613433" y="647931"/>
            <a:ext cx="10817352" cy="676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Distribution of Future </a:t>
            </a:r>
            <a:r>
              <a:rPr lang="en-US" dirty="0" smtClean="0">
                <a:sym typeface="Symbol" panose="05050102010706020507" pitchFamily="18" charset="2"/>
              </a:rPr>
              <a:t>A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9575" y="3453559"/>
            <a:ext cx="320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78D8-D6F4-4E78-8B48-05F020FF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719C4-9202-4FBF-B945-3F1A86207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2020091"/>
            <a:ext cx="3067050" cy="3019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D6D07-800B-4B88-BB86-7CEC2DC0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r="11086"/>
          <a:stretch/>
        </p:blipFill>
        <p:spPr>
          <a:xfrm>
            <a:off x="299776" y="1244059"/>
            <a:ext cx="7286550" cy="4571491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321A13-7B50-4570-A595-6D7E89A5AD1C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3B741-0118-418C-9848-C99F335E13F3}"/>
              </a:ext>
            </a:extLst>
          </p:cNvPr>
          <p:cNvSpPr txBox="1"/>
          <p:nvPr/>
        </p:nvSpPr>
        <p:spPr>
          <a:xfrm>
            <a:off x="418648" y="5934670"/>
            <a:ext cx="728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Furbank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&amp; Von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Caemmerer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 Australian National University, Canberra</a:t>
            </a:r>
          </a:p>
          <a:p>
            <a:pPr algn="ctr"/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852840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88BD-85E4-428D-A252-C646E8D6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</a:t>
            </a:r>
            <a:r>
              <a:rPr lang="en-US" baseline="-25000" dirty="0"/>
              <a:t>3</a:t>
            </a:r>
            <a:r>
              <a:rPr lang="en-US" dirty="0"/>
              <a:t>s more like C</a:t>
            </a:r>
            <a:r>
              <a:rPr lang="en-US" baseline="-25000" dirty="0"/>
              <a:t>4</a:t>
            </a:r>
            <a:r>
              <a:rPr lang="en-US" dirty="0"/>
              <a:t>s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738AB5EA-106E-44DC-8BD4-42FE68D460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/>
          <a:stretch/>
        </p:blipFill>
        <p:spPr>
          <a:xfrm>
            <a:off x="5543036" y="1105530"/>
            <a:ext cx="7354327" cy="523560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24D6F6D-D965-4642-BD95-CB8AD976050A}"/>
              </a:ext>
            </a:extLst>
          </p:cNvPr>
          <p:cNvSpPr/>
          <p:nvPr/>
        </p:nvSpPr>
        <p:spPr>
          <a:xfrm>
            <a:off x="5401521" y="3320142"/>
            <a:ext cx="1565335" cy="957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17E24-8427-4C0C-AA74-A38C09AE43CB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202F8FF-F1E9-4F32-BA06-4744350B20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r="26672"/>
          <a:stretch/>
        </p:blipFill>
        <p:spPr>
          <a:xfrm>
            <a:off x="-886067" y="2376745"/>
            <a:ext cx="5392753" cy="3331027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181276F-12AA-4D76-9818-B74BDC7B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3" t="18047" r="13862" b="63037"/>
          <a:stretch/>
        </p:blipFill>
        <p:spPr>
          <a:xfrm>
            <a:off x="4605792" y="2614478"/>
            <a:ext cx="905691" cy="1068552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1DCC23D-4C6C-4AB2-BA56-F012E56823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532" r="60796"/>
          <a:stretch/>
        </p:blipFill>
        <p:spPr>
          <a:xfrm rot="5400000">
            <a:off x="649860" y="907140"/>
            <a:ext cx="2628218" cy="1826281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40DC821F-A4B2-4ACB-9F03-D386967BE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2" t="6938" r="46229" b="86587"/>
          <a:stretch/>
        </p:blipFill>
        <p:spPr>
          <a:xfrm>
            <a:off x="3005570" y="2010984"/>
            <a:ext cx="1600222" cy="365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94056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613433" y="647931"/>
            <a:ext cx="10817352" cy="676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Distribution of Future </a:t>
            </a:r>
            <a:r>
              <a:rPr lang="en-US" dirty="0" smtClean="0">
                <a:sym typeface="Symbol" panose="05050102010706020507" pitchFamily="18" charset="2"/>
              </a:rPr>
              <a:t>A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9575" y="3453559"/>
            <a:ext cx="320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PLACEHOLDER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299572" y="3803803"/>
            <a:ext cx="9144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81600" y="3247045"/>
            <a:ext cx="9144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Improve ESMs?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7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FDBE-E088-42E7-B37E-156C71E4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ESMs?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5C095-914D-4668-A51E-B0838D8BB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BA909-72D0-4414-86F7-2B279D788C2B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996" y="1354911"/>
            <a:ext cx="8076003" cy="51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45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4FC5-F74D-4918-8A75-66C7B75B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C905D-AECE-4A0C-AFB5-3AAF80AB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 is Important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 Acclimates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Acclimation will make ESMs more Accurate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Acclimation may change geographic regions where C</a:t>
            </a:r>
            <a:r>
              <a:rPr lang="en-US" baseline="-25000" dirty="0"/>
              <a:t>4</a:t>
            </a:r>
            <a:r>
              <a:rPr lang="en-US" dirty="0"/>
              <a:t>s win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0FFD3-280F-4708-BE7C-C71D1AACC7AE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51244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FE4E-6B14-4A09-A7CA-13BA729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E586-D242-4758-81F6-59096D90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67" y="3925698"/>
            <a:ext cx="2678369" cy="275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0AB7-5546-4272-B123-BF02918B6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1" t="23272" r="10153" b="2"/>
          <a:stretch/>
        </p:blipFill>
        <p:spPr>
          <a:xfrm>
            <a:off x="4495800" y="1293581"/>
            <a:ext cx="3200400" cy="32004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61719-8DC4-4158-8635-3BE7972FB1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" b="17999"/>
          <a:stretch/>
        </p:blipFill>
        <p:spPr>
          <a:xfrm>
            <a:off x="8258070" y="1207993"/>
            <a:ext cx="3200400" cy="3200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EEF3F6-4BBE-44EB-A89A-0D19AEE5D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64" y="4117973"/>
            <a:ext cx="2377440" cy="237744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39" y="1293581"/>
            <a:ext cx="3200400" cy="3200400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" b="3233"/>
          <a:stretch/>
        </p:blipFill>
        <p:spPr>
          <a:xfrm>
            <a:off x="733530" y="1304131"/>
            <a:ext cx="3200400" cy="3200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1604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C7911A-562B-4CAD-9968-FE2B6355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976" y="2235268"/>
            <a:ext cx="2462349" cy="10743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in the plant</a:t>
            </a:r>
          </a:p>
          <a:p>
            <a:pPr marL="0" indent="0" algn="ctr">
              <a:buNone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in the air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1510A0-93FE-4B71-BA1D-811407C8971F}"/>
              </a:ext>
            </a:extLst>
          </p:cNvPr>
          <p:cNvCxnSpPr/>
          <p:nvPr/>
        </p:nvCxnSpPr>
        <p:spPr>
          <a:xfrm>
            <a:off x="4376645" y="2717415"/>
            <a:ext cx="2331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5E6184-F948-47FD-A73A-5E6750E85FAE}"/>
              </a:ext>
            </a:extLst>
          </p:cNvPr>
          <p:cNvSpPr txBox="1"/>
          <p:nvPr/>
        </p:nvSpPr>
        <p:spPr>
          <a:xfrm>
            <a:off x="6934788" y="2408108"/>
            <a:ext cx="750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 </a:t>
            </a:r>
            <a:r>
              <a:rPr lang="el-GR" sz="3200" dirty="0"/>
              <a:t>χ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6EC26-053C-493C-9EAE-A09322F2488A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156985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A40904-1C59-43A1-91EA-02EDE8EEE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37" y="2321552"/>
            <a:ext cx="9196631" cy="1776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221EB7-C7FF-4BED-A718-7F81A5716F60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57831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6B7C-121A-453E-BDEB-D41CC0EE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photosynthesis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6D2C0-5194-4523-82D8-81862BD539AE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D662F5-AC8D-48FC-B8AF-F37333BDF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B578C125-463A-4A62-823E-324274E97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r="26672"/>
          <a:stretch/>
        </p:blipFill>
        <p:spPr>
          <a:xfrm>
            <a:off x="2358949" y="2351841"/>
            <a:ext cx="5392753" cy="3331027"/>
          </a:xfrm>
          <a:prstGeom prst="rect">
            <a:avLst/>
          </a:prstGeo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193531D2-CEAE-4A81-9B3B-6A259692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3" t="18047" r="13862" b="63037"/>
          <a:stretch/>
        </p:blipFill>
        <p:spPr>
          <a:xfrm>
            <a:off x="7850808" y="2589574"/>
            <a:ext cx="905691" cy="1068552"/>
          </a:xfrm>
          <a:prstGeom prst="rect">
            <a:avLst/>
          </a:prstGeom>
        </p:spPr>
      </p:pic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8D9E3D33-B4B8-45A2-B953-04C7E6C2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532" r="60796"/>
          <a:stretch/>
        </p:blipFill>
        <p:spPr>
          <a:xfrm rot="5400000">
            <a:off x="3894876" y="882236"/>
            <a:ext cx="2628218" cy="1826281"/>
          </a:xfrm>
          <a:prstGeom prst="rect">
            <a:avLst/>
          </a:prstGeom>
        </p:spPr>
      </p:pic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CC3A729D-C2D2-4905-870E-F118619FA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2" t="6938" r="46229" b="86587"/>
          <a:stretch/>
        </p:blipFill>
        <p:spPr>
          <a:xfrm>
            <a:off x="6250586" y="1986080"/>
            <a:ext cx="1600222" cy="3657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053389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1CAFF-6FCF-4AB2-AFAA-9DA455AF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48" y="2355522"/>
            <a:ext cx="8827644" cy="2146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BAEE7-A0A4-42D7-96BE-D9F583C55099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27962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F7C60-799D-4B39-B501-A67B328B9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06" y="2826892"/>
            <a:ext cx="7488021" cy="1269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AD555-F1BE-4192-AD35-7BDF932C3FB5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016326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3E50F-33CD-4156-BA29-E86CE27CA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72" y="1569237"/>
            <a:ext cx="8268854" cy="4315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9F15C-27CF-4942-A359-C82BCB0558BB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0079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49C21-3534-49A2-9686-70335896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1690688"/>
            <a:ext cx="7030431" cy="4324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33CB5-1CC3-4821-B2E8-6C87EC7B7519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081718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278F-28E7-4A35-8B28-3F5C29F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Conductance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B497-7E44-4BC6-971F-B8EAD1B2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37" y="2641461"/>
            <a:ext cx="6145326" cy="1550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A0D1E1-D9F8-4397-B341-03DD5CFB4204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|     Introduction to Photosynthesis     |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Modeling Acclimation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70790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C860-0A36-4241-B371-751BCCA8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6D2771-AA22-481B-939B-2B8CBBAF1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/>
          <a:stretch/>
        </p:blipFill>
        <p:spPr>
          <a:xfrm>
            <a:off x="2418836" y="1143424"/>
            <a:ext cx="7354327" cy="52356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84934-213E-4BAD-864C-2F3A8FB888D7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20137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C860-0A36-4241-B371-751BCCA8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6D2771-AA22-481B-939B-2B8CBBAF1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/>
          <a:stretch/>
        </p:blipFill>
        <p:spPr>
          <a:xfrm>
            <a:off x="2418836" y="1143424"/>
            <a:ext cx="7354327" cy="52356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AB9C-9BC4-4480-BBB0-FBA9512D4824}"/>
              </a:ext>
            </a:extLst>
          </p:cNvPr>
          <p:cNvSpPr txBox="1"/>
          <p:nvPr/>
        </p:nvSpPr>
        <p:spPr>
          <a:xfrm>
            <a:off x="573707" y="2551837"/>
            <a:ext cx="3690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C4 crops are 40% more productive than C3 crops!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492F7-FA88-4F83-A94D-F1F9D7387E2E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1539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" t="1468" r="524" b="1443"/>
          <a:stretch/>
        </p:blipFill>
        <p:spPr>
          <a:xfrm>
            <a:off x="687324" y="777240"/>
            <a:ext cx="10817352" cy="676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you find C</a:t>
            </a:r>
            <a:r>
              <a:rPr lang="en-US" baseline="-25000" dirty="0" smtClean="0"/>
              <a:t>4</a:t>
            </a:r>
            <a:r>
              <a:rPr lang="en-US" dirty="0" smtClean="0"/>
              <a:t>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995F-0EC4-4B4A-891C-F2C84E5A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plants are important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C83B4-D687-42F3-B465-2CAF38986F45}"/>
              </a:ext>
            </a:extLst>
          </p:cNvPr>
          <p:cNvSpPr txBox="1"/>
          <p:nvPr/>
        </p:nvSpPr>
        <p:spPr>
          <a:xfrm>
            <a:off x="1527047" y="5219428"/>
            <a:ext cx="1140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Crops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DB9C4-CFEE-4F97-A4E0-CC5CF44BA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5" b="16429"/>
          <a:stretch/>
        </p:blipFill>
        <p:spPr>
          <a:xfrm>
            <a:off x="496979" y="2019028"/>
            <a:ext cx="3200400" cy="32004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90E74-0468-4FFC-8BDA-96120A71E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500"/>
          <a:stretch/>
        </p:blipFill>
        <p:spPr>
          <a:xfrm>
            <a:off x="8279119" y="2019028"/>
            <a:ext cx="3200400" cy="32004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854BA-517B-4F53-8F5E-ECE5D913C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9" t="1205" r="639" b="23795"/>
          <a:stretch/>
        </p:blipFill>
        <p:spPr>
          <a:xfrm>
            <a:off x="4388049" y="2019028"/>
            <a:ext cx="3200400" cy="320040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338BD-49DC-43A2-86B7-91486A7FE940}"/>
              </a:ext>
            </a:extLst>
          </p:cNvPr>
          <p:cNvSpPr txBox="1"/>
          <p:nvPr/>
        </p:nvSpPr>
        <p:spPr>
          <a:xfrm>
            <a:off x="5332829" y="5219426"/>
            <a:ext cx="131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Weeds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38225-1ADF-418F-B6F5-87F2A5D45585}"/>
              </a:ext>
            </a:extLst>
          </p:cNvPr>
          <p:cNvSpPr txBox="1"/>
          <p:nvPr/>
        </p:nvSpPr>
        <p:spPr>
          <a:xfrm>
            <a:off x="9124606" y="5219426"/>
            <a:ext cx="1509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Biofuels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18713-9BB1-4A72-B3B9-74A2DAF4ACB3}"/>
              </a:ext>
            </a:extLst>
          </p:cNvPr>
          <p:cNvSpPr txBox="1"/>
          <p:nvPr/>
        </p:nvSpPr>
        <p:spPr>
          <a:xfrm>
            <a:off x="1514166" y="38554"/>
            <a:ext cx="948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Food Security &amp; Climate Change   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|     Introduction to Photosynthesis   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|     Modeling Acclimation    |     Model 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337FB-763B-452E-8577-E7753E9C6AD1}"/>
              </a:ext>
            </a:extLst>
          </p:cNvPr>
          <p:cNvSpPr txBox="1"/>
          <p:nvPr/>
        </p:nvSpPr>
        <p:spPr>
          <a:xfrm>
            <a:off x="4396178" y="6581001"/>
            <a:ext cx="3399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Helen Scott |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ESA &amp; USSEE 2019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 | August 13,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7075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1587</Words>
  <Application>Microsoft Office PowerPoint</Application>
  <PresentationFormat>Widescreen</PresentationFormat>
  <Paragraphs>272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Segoe UI</vt:lpstr>
      <vt:lpstr>Symbol</vt:lpstr>
      <vt:lpstr>Office Theme</vt:lpstr>
      <vt:lpstr>Novel Theoretical Model for Optimal C4 Photosynthesis</vt:lpstr>
      <vt:lpstr>Modeling Photosynthesis is Important</vt:lpstr>
      <vt:lpstr>Modeling Photosynthesis is Important</vt:lpstr>
      <vt:lpstr>C4 photosynthesis is important</vt:lpstr>
      <vt:lpstr>How does photosynthesis work?</vt:lpstr>
      <vt:lpstr>C4 photosynthesis</vt:lpstr>
      <vt:lpstr>C4 photosynthesis</vt:lpstr>
      <vt:lpstr>Where you find C4 plants</vt:lpstr>
      <vt:lpstr>C4 plants are important</vt:lpstr>
      <vt:lpstr>What we know well: Short term responses</vt:lpstr>
      <vt:lpstr>Acclimation happens</vt:lpstr>
      <vt:lpstr>Acclimation happens</vt:lpstr>
      <vt:lpstr>The Goal</vt:lpstr>
      <vt:lpstr>Coordination Hypothesis</vt:lpstr>
      <vt:lpstr>Coordination Hypothesis</vt:lpstr>
      <vt:lpstr>Coordination Hypothesis</vt:lpstr>
      <vt:lpstr>Coordination of Photosynthesis</vt:lpstr>
      <vt:lpstr>Coordination of Photosynthesis</vt:lpstr>
      <vt:lpstr>Coordination of Photosynthesis</vt:lpstr>
      <vt:lpstr>Stomatal Conductance</vt:lpstr>
      <vt:lpstr>Stomatal Conductance: Least-Cost Hypothesis</vt:lpstr>
      <vt:lpstr>Stomata are Closed when it is Drier</vt:lpstr>
      <vt:lpstr>Stomata are Open when Heat Drives Enzymes</vt:lpstr>
      <vt:lpstr>But Heat and Aridity Go Together…</vt:lpstr>
      <vt:lpstr>C4s are More Water Efficient</vt:lpstr>
      <vt:lpstr>Coordination Hypothesis</vt:lpstr>
      <vt:lpstr>Coordination of Photosynthesis</vt:lpstr>
      <vt:lpstr>Photosynthesis Increases with Temperature</vt:lpstr>
      <vt:lpstr>Photosynthesis Increases with Light</vt:lpstr>
      <vt:lpstr>Photosynthesis Stays the Same with CO2</vt:lpstr>
      <vt:lpstr>Photosynthesis Stays the Same with VPD</vt:lpstr>
      <vt:lpstr>Difference between C3 and C4: A</vt:lpstr>
      <vt:lpstr>Difference between C3 and C4: A</vt:lpstr>
      <vt:lpstr>A Increases with Temperature</vt:lpstr>
      <vt:lpstr>A Decreases with CO2</vt:lpstr>
      <vt:lpstr>A Increases with VPD</vt:lpstr>
      <vt:lpstr>Global Distribution of Current A</vt:lpstr>
      <vt:lpstr>Model Validation</vt:lpstr>
      <vt:lpstr>Model Validation</vt:lpstr>
      <vt:lpstr>Global Distribution of Future A</vt:lpstr>
      <vt:lpstr>C4 Rice</vt:lpstr>
      <vt:lpstr>Making C3s more like C4s</vt:lpstr>
      <vt:lpstr>Global Distribution of Future A</vt:lpstr>
      <vt:lpstr>How can We Improve ESMs?</vt:lpstr>
      <vt:lpstr>How can We Improve ESMs?</vt:lpstr>
      <vt:lpstr>Conclusions</vt:lpstr>
      <vt:lpstr>Acknowledgments</vt:lpstr>
      <vt:lpstr>Stomatal Conductance</vt:lpstr>
      <vt:lpstr>Stomatal Conductance</vt:lpstr>
      <vt:lpstr>Stomatal Conductance</vt:lpstr>
      <vt:lpstr>Stomatal Conductance</vt:lpstr>
      <vt:lpstr>Stomatal Conductance</vt:lpstr>
      <vt:lpstr>Stomatal Conductance</vt:lpstr>
      <vt:lpstr>Stomatal Conductance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 Photosynthesis: Past, Present, and Future</dc:title>
  <dc:creator>Scott, Helen</dc:creator>
  <cp:lastModifiedBy>Helen Scott</cp:lastModifiedBy>
  <cp:revision>68</cp:revision>
  <dcterms:created xsi:type="dcterms:W3CDTF">2019-02-17T00:40:17Z</dcterms:created>
  <dcterms:modified xsi:type="dcterms:W3CDTF">2019-07-31T17:20:44Z</dcterms:modified>
</cp:coreProperties>
</file>